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66"/>
  </p:notes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319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60"/>
  </p:normalViewPr>
  <p:slideViewPr>
    <p:cSldViewPr>
      <p:cViewPr>
        <p:scale>
          <a:sx n="70" d="100"/>
          <a:sy n="70" d="100"/>
        </p:scale>
        <p:origin x="-111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D7EC0-BC35-4CB0-976C-46CFD67B81BF}" type="datetimeFigureOut">
              <a:rPr lang="en-US" smtClean="0"/>
              <a:pPr/>
              <a:t>5/23/2013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11857-5FD2-4E7B-8613-B1FCA88FB6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74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Getting</a:t>
            </a:r>
            <a:r>
              <a:rPr lang="en-US" baseline="0" dirty="0" smtClean="0"/>
              <a:t> away from specifically HSS and moving to </a:t>
            </a:r>
            <a:r>
              <a:rPr lang="en-US" baseline="0" dirty="0" err="1" smtClean="0"/>
              <a:t>Inspeção</a:t>
            </a:r>
            <a:r>
              <a:rPr lang="en-US" baseline="0" dirty="0" smtClean="0"/>
              <a:t> of all structural items, preparation for </a:t>
            </a:r>
            <a:r>
              <a:rPr lang="en-US" baseline="0" dirty="0" err="1" smtClean="0"/>
              <a:t>Inspeções</a:t>
            </a:r>
            <a:r>
              <a:rPr lang="en-US" baseline="0" dirty="0" smtClean="0"/>
              <a:t> includes proper </a:t>
            </a:r>
            <a:r>
              <a:rPr lang="en-US" baseline="0" dirty="0" err="1" smtClean="0"/>
              <a:t>Planejamento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stc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71D5B-8B99-492F-84BB-A8DB177A0E8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Good for short dams and slopes not too steep.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FBE54-C098-4075-B9FA-B65E0C55565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2A256D-8FEF-4F0C-AEC4-BFF3F187AA05}" type="slidenum">
              <a:rPr lang="en-US" smtClean="0"/>
              <a:pPr/>
              <a:t>17</a:t>
            </a:fld>
            <a:endParaRPr lang="en-US" dirty="0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5277"/>
            <a:ext cx="5028370" cy="4113861"/>
          </a:xfrm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Note green grass (seepage in D/S left abutment.)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Relief wells are designed to help control seepage</a:t>
            </a:r>
            <a:r>
              <a:rPr lang="en-US" baseline="0" dirty="0" smtClean="0"/>
              <a:t> pressures that could lead to piping or instability by collecting seepage and discharging it safely downstream.  Visually check whether flow is occurring.  Determine if a flow should be present based on previous readings and current reservoir level.  Measure flow rate with weir, flume, or bucket and stopwatch and compare with expectations.  Check turbidity.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FBE54-C098-4075-B9FA-B65E0C555653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9A7482-0422-494E-94FF-C346946F550C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5277"/>
            <a:ext cx="5028370" cy="411386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48896F-D142-45D3-A37F-E43D5E664666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5277"/>
            <a:ext cx="5028370" cy="411386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DA6E38-AA99-4F67-A283-CEB1C377E900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5277"/>
            <a:ext cx="5028370" cy="411386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04A1A6-6C6E-4A16-9A7C-76505FB74B4A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5277"/>
            <a:ext cx="5028370" cy="411386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425ADB-AD88-4101-B5B4-39862A66B575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5277"/>
            <a:ext cx="5028370" cy="411386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83A05E-F05F-4A0A-ADD3-5584BC777346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5277"/>
            <a:ext cx="5028370" cy="411386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0C0F81-0693-43B8-BD26-6DCDBAF0D58E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5277"/>
            <a:ext cx="5028370" cy="411386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Assemble team appropriate for </a:t>
            </a:r>
            <a:r>
              <a:rPr lang="en-US" dirty="0" err="1" smtClean="0"/>
              <a:t>Inspeção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71D5B-8B99-492F-84BB-A8DB177A0E89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A03399-9AE3-4735-AA93-6495159EF93C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5277"/>
            <a:ext cx="5028370" cy="411386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4EA789-12A8-4312-917F-B5A3F4D74D3C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5277"/>
            <a:ext cx="5028370" cy="411386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588761-F48A-4FFE-84D6-B5230A2F4ECA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5277"/>
            <a:ext cx="5028370" cy="411386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C080F7-6DCD-4B6C-A8E4-99E0905697F3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5277"/>
            <a:ext cx="5028370" cy="411386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4913"/>
            <a:fld id="{0D400571-A725-4323-A531-F750C10C2238}" type="slidenum">
              <a:rPr lang="en-US" smtClean="0"/>
              <a:pPr defTabSz="904913"/>
              <a:t>46</a:t>
            </a:fld>
            <a:endParaRPr lang="en-US" dirty="0" smtClean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Periodic </a:t>
            </a:r>
            <a:r>
              <a:rPr lang="en-US" dirty="0" err="1" smtClean="0"/>
              <a:t>Inspeções</a:t>
            </a:r>
            <a:r>
              <a:rPr lang="en-US" dirty="0" smtClean="0"/>
              <a:t> of the dam revealed a slight depression on the upstream slope and leakage through conduit joints, and movement of fine sand from the downstream slope during major maintenance activities.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Sounding with hammer is a method of determining</a:t>
            </a:r>
            <a:r>
              <a:rPr lang="en-US" baseline="0" dirty="0" smtClean="0"/>
              <a:t> quality of concrete.  Hollow sound indicates failed concrete.  High sound indicates good concrete.  Also can use chain drag method.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71D5B-8B99-492F-84BB-A8DB177A0E89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Many times </a:t>
            </a:r>
            <a:r>
              <a:rPr lang="en-US" dirty="0" err="1" smtClean="0"/>
              <a:t>tainter</a:t>
            </a:r>
            <a:r>
              <a:rPr lang="en-US" dirty="0" smtClean="0"/>
              <a:t> gates have several levels of compartments and the lower compartments get filled with debris.  Debris needs to be cleaned out s</a:t>
            </a:r>
            <a:r>
              <a:rPr lang="en-US" baseline="0" dirty="0" smtClean="0"/>
              <a:t>o that it can be properly inspected.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71D5B-8B99-492F-84BB-A8DB177A0E89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Climb teams can be used to inspect piers and other otherwise inaccessible areas.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71D5B-8B99-492F-84BB-A8DB177A0E8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Field glasses can help</a:t>
            </a:r>
            <a:r>
              <a:rPr lang="en-US" baseline="0" dirty="0" smtClean="0"/>
              <a:t> with visual </a:t>
            </a:r>
            <a:r>
              <a:rPr lang="en-US" baseline="0" dirty="0" err="1" smtClean="0"/>
              <a:t>Inspeções</a:t>
            </a:r>
            <a:r>
              <a:rPr lang="en-US" baseline="0" dirty="0" smtClean="0"/>
              <a:t> of inaccessible items.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71D5B-8B99-492F-84BB-A8DB177A0E8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Ops personnel can</a:t>
            </a:r>
            <a:r>
              <a:rPr lang="en-US" baseline="0" dirty="0" smtClean="0"/>
              <a:t> give important info that can aid you in </a:t>
            </a:r>
            <a:r>
              <a:rPr lang="en-US" baseline="0" dirty="0" err="1" smtClean="0"/>
              <a:t>Inspeção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71D5B-8B99-492F-84BB-A8DB177A0E8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Structural Aspects 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4395AE-7E99-4049-A5FA-A21BC439E2D1}" type="slidenum">
              <a:rPr lang="en-US"/>
              <a:pPr/>
              <a:t>8</a:t>
            </a:fld>
            <a:endParaRPr lang="en-US"/>
          </a:p>
        </p:txBody>
      </p:sp>
      <p:sp>
        <p:nvSpPr>
          <p:cNvPr id="77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locate deficiency, identify monolith numbers.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8440DE-5F23-4D8D-BCA1-9749EA174E26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5277"/>
            <a:ext cx="5028370" cy="411386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DE706B-4398-44AA-A1FE-E40986FBA344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5277"/>
            <a:ext cx="5028370" cy="411386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E3757B-F715-449C-B639-8401278B9893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5277"/>
            <a:ext cx="5028370" cy="411386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52400"/>
            <a:ext cx="215265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152400"/>
            <a:ext cx="6305550" cy="5973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4B7F1BA-D67F-4C9B-A45C-B616BB1302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03CC7D5-AADD-49FA-8209-475AB0712B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95FBA0-85FA-41DD-A1DD-482288AB0F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AD4C019-37C7-4484-AE0D-6330E9A369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8772D2-7AE8-4A93-AA45-9019B250B6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ABEF5F-8FA6-440F-B410-7B1ED1EF4D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BF0D79-5E21-4B51-83BC-01370C6300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8660489-68D3-439A-9BFF-659C217B7C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100AD57-2CF4-4544-96CA-35FCAB7A7A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4F2CABE-9980-4043-AA6F-5024EEE231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11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11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D79B778-9B5B-44B4-90AA-9D0DD5F653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P8260734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>
          <a:xfrm>
            <a:off x="4094011" y="3733800"/>
            <a:ext cx="5049989" cy="3787788"/>
          </a:xfrm>
          <a:prstGeom prst="rect">
            <a:avLst/>
          </a:prstGeom>
          <a:noFill/>
          <a:ln/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14" cstate="print"/>
          <a:srcRect l="5948" b="20731"/>
          <a:stretch>
            <a:fillRect/>
          </a:stretch>
        </p:blipFill>
        <p:spPr bwMode="auto">
          <a:xfrm>
            <a:off x="4876800" y="1600200"/>
            <a:ext cx="4267200" cy="2682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reeform 12"/>
          <p:cNvSpPr/>
          <p:nvPr userDrawn="1"/>
        </p:nvSpPr>
        <p:spPr>
          <a:xfrm>
            <a:off x="0" y="-7258"/>
            <a:ext cx="9129486" cy="6894286"/>
          </a:xfrm>
          <a:custGeom>
            <a:avLst/>
            <a:gdLst>
              <a:gd name="connsiteX0" fmla="*/ 0 w 9129486"/>
              <a:gd name="connsiteY0" fmla="*/ 0 h 6894286"/>
              <a:gd name="connsiteX1" fmla="*/ 9129486 w 9129486"/>
              <a:gd name="connsiteY1" fmla="*/ 0 h 6894286"/>
              <a:gd name="connsiteX2" fmla="*/ 9129486 w 9129486"/>
              <a:gd name="connsiteY2" fmla="*/ 1669143 h 6894286"/>
              <a:gd name="connsiteX3" fmla="*/ 8824686 w 9129486"/>
              <a:gd name="connsiteY3" fmla="*/ 1669143 h 6894286"/>
              <a:gd name="connsiteX4" fmla="*/ 8432800 w 9129486"/>
              <a:gd name="connsiteY4" fmla="*/ 1683657 h 6894286"/>
              <a:gd name="connsiteX5" fmla="*/ 8026400 w 9129486"/>
              <a:gd name="connsiteY5" fmla="*/ 1756229 h 6894286"/>
              <a:gd name="connsiteX6" fmla="*/ 7649029 w 9129486"/>
              <a:gd name="connsiteY6" fmla="*/ 1872343 h 6894286"/>
              <a:gd name="connsiteX7" fmla="*/ 7097486 w 9129486"/>
              <a:gd name="connsiteY7" fmla="*/ 2061029 h 6894286"/>
              <a:gd name="connsiteX8" fmla="*/ 6647543 w 9129486"/>
              <a:gd name="connsiteY8" fmla="*/ 2278743 h 6894286"/>
              <a:gd name="connsiteX9" fmla="*/ 6313714 w 9129486"/>
              <a:gd name="connsiteY9" fmla="*/ 2496457 h 6894286"/>
              <a:gd name="connsiteX10" fmla="*/ 5892800 w 9129486"/>
              <a:gd name="connsiteY10" fmla="*/ 2844800 h 6894286"/>
              <a:gd name="connsiteX11" fmla="*/ 5457371 w 9129486"/>
              <a:gd name="connsiteY11" fmla="*/ 3251200 h 6894286"/>
              <a:gd name="connsiteX12" fmla="*/ 5138057 w 9129486"/>
              <a:gd name="connsiteY12" fmla="*/ 3628571 h 6894286"/>
              <a:gd name="connsiteX13" fmla="*/ 4804229 w 9129486"/>
              <a:gd name="connsiteY13" fmla="*/ 4107543 h 6894286"/>
              <a:gd name="connsiteX14" fmla="*/ 4542971 w 9129486"/>
              <a:gd name="connsiteY14" fmla="*/ 4601029 h 6894286"/>
              <a:gd name="connsiteX15" fmla="*/ 4296229 w 9129486"/>
              <a:gd name="connsiteY15" fmla="*/ 5210629 h 6894286"/>
              <a:gd name="connsiteX16" fmla="*/ 4136571 w 9129486"/>
              <a:gd name="connsiteY16" fmla="*/ 5820229 h 6894286"/>
              <a:gd name="connsiteX17" fmla="*/ 4064000 w 9129486"/>
              <a:gd name="connsiteY17" fmla="*/ 6299200 h 6894286"/>
              <a:gd name="connsiteX18" fmla="*/ 4020457 w 9129486"/>
              <a:gd name="connsiteY18" fmla="*/ 6894286 h 6894286"/>
              <a:gd name="connsiteX19" fmla="*/ 0 w 9129486"/>
              <a:gd name="connsiteY19" fmla="*/ 6865257 h 6894286"/>
              <a:gd name="connsiteX20" fmla="*/ 0 w 9129486"/>
              <a:gd name="connsiteY20" fmla="*/ 0 h 689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29486" h="6894286">
                <a:moveTo>
                  <a:pt x="0" y="0"/>
                </a:moveTo>
                <a:lnTo>
                  <a:pt x="9129486" y="0"/>
                </a:lnTo>
                <a:lnTo>
                  <a:pt x="9129486" y="1669143"/>
                </a:lnTo>
                <a:lnTo>
                  <a:pt x="8824686" y="1669143"/>
                </a:lnTo>
                <a:lnTo>
                  <a:pt x="8432800" y="1683657"/>
                </a:lnTo>
                <a:lnTo>
                  <a:pt x="8026400" y="1756229"/>
                </a:lnTo>
                <a:lnTo>
                  <a:pt x="7649029" y="1872343"/>
                </a:lnTo>
                <a:lnTo>
                  <a:pt x="7097486" y="2061029"/>
                </a:lnTo>
                <a:lnTo>
                  <a:pt x="6647543" y="2278743"/>
                </a:lnTo>
                <a:lnTo>
                  <a:pt x="6313714" y="2496457"/>
                </a:lnTo>
                <a:lnTo>
                  <a:pt x="5892800" y="2844800"/>
                </a:lnTo>
                <a:lnTo>
                  <a:pt x="5457371" y="3251200"/>
                </a:lnTo>
                <a:lnTo>
                  <a:pt x="5138057" y="3628571"/>
                </a:lnTo>
                <a:lnTo>
                  <a:pt x="4804229" y="4107543"/>
                </a:lnTo>
                <a:lnTo>
                  <a:pt x="4542971" y="4601029"/>
                </a:lnTo>
                <a:lnTo>
                  <a:pt x="4296229" y="5210629"/>
                </a:lnTo>
                <a:lnTo>
                  <a:pt x="4136571" y="5820229"/>
                </a:lnTo>
                <a:lnTo>
                  <a:pt x="4064000" y="6299200"/>
                </a:lnTo>
                <a:lnTo>
                  <a:pt x="4020457" y="6894286"/>
                </a:lnTo>
                <a:lnTo>
                  <a:pt x="0" y="68652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USACE_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8600" y="5081588"/>
            <a:ext cx="1371600" cy="938213"/>
          </a:xfrm>
          <a:prstGeom prst="rect">
            <a:avLst/>
          </a:prstGeom>
          <a:noFill/>
        </p:spPr>
      </p:pic>
      <p:sp>
        <p:nvSpPr>
          <p:cNvPr id="1043" name="Line 19"/>
          <p:cNvSpPr>
            <a:spLocks noChangeShapeType="1"/>
          </p:cNvSpPr>
          <p:nvPr/>
        </p:nvSpPr>
        <p:spPr bwMode="auto">
          <a:xfrm>
            <a:off x="4724400" y="4267200"/>
            <a:ext cx="4419600" cy="0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52400"/>
            <a:ext cx="632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PRESENTATION TITLE</a:t>
            </a: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136525" y="6096000"/>
            <a:ext cx="2454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b="1" dirty="0" smtClean="0"/>
              <a:t>Corps </a:t>
            </a:r>
            <a:r>
              <a:rPr lang="en-US" sz="1200" b="1" dirty="0"/>
              <a:t>of Engineers</a:t>
            </a:r>
          </a:p>
          <a:p>
            <a:r>
              <a:rPr lang="en-US" b="1" dirty="0"/>
              <a:t>BUILDING STRONG</a:t>
            </a:r>
            <a:r>
              <a:rPr lang="en-US" sz="1400" b="1" baseline="-25000" dirty="0"/>
              <a:t>®</a:t>
            </a:r>
          </a:p>
        </p:txBody>
      </p:sp>
      <p:pic>
        <p:nvPicPr>
          <p:cNvPr id="10" name="Picture 23"/>
          <p:cNvPicPr/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1207672" cy="1131304"/>
          </a:xfrm>
          <a:prstGeom prst="rect">
            <a:avLst/>
          </a:prstGeom>
          <a:noFill/>
        </p:spPr>
      </p:pic>
      <p:pic>
        <p:nvPicPr>
          <p:cNvPr id="11" name="Picture 25"/>
          <p:cNvPicPr/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86200"/>
            <a:ext cx="1143000" cy="1143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3687647A-9332-4357-AB56-6FD9E33C24C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 flipH="1">
            <a:off x="381000" y="6324600"/>
            <a:ext cx="746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8" name="Picture 8" descr="USACE_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06597" y="5943600"/>
            <a:ext cx="1037403" cy="70961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75000"/>
        <a:buFont typeface="Arial" charset="0"/>
        <a:buChar char="►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ose.hernandez@usace.army.mi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file:///C:\Documents%20and%20Settings\m5meadr\Desktop\2010%20Prospect\MVI_0027.AVI" TargetMode="External"/><Relationship Id="rId1" Type="http://schemas.microsoft.com/office/2007/relationships/media" Target="file:///C:\Documents%20and%20Settings\m5meadr\Desktop\2010%20Prospect\MVI_0027.AVI" TargetMode="External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152400"/>
            <a:ext cx="7772400" cy="1470025"/>
          </a:xfrm>
        </p:spPr>
        <p:txBody>
          <a:bodyPr/>
          <a:lstStyle/>
          <a:p>
            <a:r>
              <a:rPr lang="en-US" sz="4400" dirty="0" err="1" smtClean="0"/>
              <a:t>Inspeções</a:t>
            </a:r>
            <a:r>
              <a:rPr lang="en-US" sz="4400" dirty="0" smtClean="0"/>
              <a:t> de </a:t>
            </a:r>
            <a:r>
              <a:rPr lang="en-US" sz="4400" dirty="0" err="1" smtClean="0"/>
              <a:t>Segurança</a:t>
            </a:r>
            <a:r>
              <a:rPr lang="en-US" sz="4400" dirty="0" smtClean="0"/>
              <a:t> de </a:t>
            </a:r>
            <a:r>
              <a:rPr lang="en-US" sz="4400" dirty="0" err="1" smtClean="0"/>
              <a:t>Barragens</a:t>
            </a:r>
            <a:endParaRPr lang="en-US" sz="4400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6200" y="1828800"/>
            <a:ext cx="563880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dirty="0" smtClean="0"/>
              <a:t>Robert Taylor, P.E.</a:t>
            </a:r>
          </a:p>
          <a:p>
            <a:r>
              <a:rPr lang="en-US" sz="1600" dirty="0" err="1" smtClean="0"/>
              <a:t>Gerente</a:t>
            </a:r>
            <a:r>
              <a:rPr lang="en-US" sz="1600" dirty="0" smtClean="0"/>
              <a:t> do </a:t>
            </a:r>
            <a:r>
              <a:rPr lang="en-US" sz="1600" dirty="0" err="1" smtClean="0"/>
              <a:t>Programa</a:t>
            </a:r>
            <a:r>
              <a:rPr lang="en-US" sz="1600" dirty="0" smtClean="0"/>
              <a:t> Regional  de </a:t>
            </a:r>
            <a:r>
              <a:rPr lang="en-US" sz="1600" dirty="0" err="1" smtClean="0"/>
              <a:t>Segurança</a:t>
            </a:r>
            <a:r>
              <a:rPr lang="en-US" sz="1600" dirty="0" smtClean="0"/>
              <a:t> de </a:t>
            </a:r>
            <a:r>
              <a:rPr lang="en-US" sz="1600" dirty="0" err="1" smtClean="0"/>
              <a:t>Barragens</a:t>
            </a:r>
            <a:endParaRPr lang="en-US" sz="1600" dirty="0" smtClean="0"/>
          </a:p>
          <a:p>
            <a:r>
              <a:rPr lang="en-US" sz="1600" dirty="0" smtClean="0"/>
              <a:t>U.S. Army Corps of Engineers</a:t>
            </a:r>
          </a:p>
          <a:p>
            <a:r>
              <a:rPr lang="en-US" sz="1600" dirty="0" smtClean="0"/>
              <a:t>Great Lakes &amp; Ohio River Division    </a:t>
            </a:r>
          </a:p>
          <a:p>
            <a:r>
              <a:rPr lang="en-US" sz="1600" dirty="0" smtClean="0">
                <a:hlinkClick r:id="rId2"/>
              </a:rPr>
              <a:t>Robert.E.Taylor@usace.army.mil</a:t>
            </a:r>
            <a:endParaRPr lang="en-US" sz="1600" dirty="0" smtClean="0"/>
          </a:p>
          <a:p>
            <a:pPr>
              <a:spcBef>
                <a:spcPts val="0"/>
              </a:spcBef>
            </a:pPr>
            <a:endParaRPr lang="en-US" sz="1400" dirty="0" smtClean="0"/>
          </a:p>
          <a:p>
            <a:pPr>
              <a:spcBef>
                <a:spcPts val="0"/>
              </a:spcBef>
            </a:pPr>
            <a:r>
              <a:rPr lang="en-US" sz="1400" dirty="0" err="1" smtClean="0"/>
              <a:t>Oficina</a:t>
            </a:r>
            <a:r>
              <a:rPr lang="en-US" sz="1400" dirty="0" smtClean="0"/>
              <a:t> de </a:t>
            </a:r>
            <a:r>
              <a:rPr lang="en-US" sz="1400" dirty="0" err="1" smtClean="0"/>
              <a:t>Segurança</a:t>
            </a:r>
            <a:r>
              <a:rPr lang="en-US" sz="1400" dirty="0" smtClean="0"/>
              <a:t> </a:t>
            </a:r>
            <a:r>
              <a:rPr lang="en-US" sz="1400" dirty="0" smtClean="0"/>
              <a:t>de </a:t>
            </a:r>
            <a:r>
              <a:rPr lang="en-US" sz="1400" dirty="0" err="1" smtClean="0"/>
              <a:t>Barragens</a:t>
            </a:r>
            <a:endParaRPr lang="en-US" sz="1400" dirty="0" smtClean="0"/>
          </a:p>
          <a:p>
            <a:pPr>
              <a:spcBef>
                <a:spcPts val="0"/>
              </a:spcBef>
            </a:pPr>
            <a:r>
              <a:rPr lang="en-US" sz="1400" dirty="0" smtClean="0"/>
              <a:t>Brasília, </a:t>
            </a:r>
            <a:r>
              <a:rPr lang="en-US" sz="1400" dirty="0" err="1" smtClean="0"/>
              <a:t>Brasil</a:t>
            </a:r>
            <a:endParaRPr lang="en-US" sz="1400" dirty="0" smtClean="0"/>
          </a:p>
          <a:p>
            <a:pPr>
              <a:spcBef>
                <a:spcPts val="0"/>
              </a:spcBef>
            </a:pPr>
            <a:r>
              <a:rPr lang="en-US" sz="1400" dirty="0" smtClean="0"/>
              <a:t>20-24 </a:t>
            </a:r>
            <a:r>
              <a:rPr lang="en-US" sz="1400" dirty="0" err="1" smtClean="0"/>
              <a:t>Maio</a:t>
            </a:r>
            <a:r>
              <a:rPr lang="en-US" sz="1400" dirty="0" smtClean="0"/>
              <a:t> </a:t>
            </a:r>
            <a:r>
              <a:rPr lang="en-US" sz="1400" dirty="0" smtClean="0"/>
              <a:t>2013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Observando</a:t>
            </a:r>
            <a:r>
              <a:rPr lang="en-US" dirty="0" smtClean="0"/>
              <a:t> </a:t>
            </a:r>
            <a:r>
              <a:rPr lang="en-US" dirty="0" err="1" smtClean="0"/>
              <a:t>movimentos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Crista</a:t>
            </a:r>
            <a:endParaRPr 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447800"/>
            <a:ext cx="569277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sz="3600" dirty="0" err="1" smtClean="0"/>
              <a:t>Observação</a:t>
            </a:r>
            <a:r>
              <a:rPr lang="en-US" sz="3600" dirty="0" smtClean="0"/>
              <a:t> </a:t>
            </a:r>
            <a:r>
              <a:rPr lang="en-US" sz="3600" dirty="0" err="1" smtClean="0"/>
              <a:t>ao</a:t>
            </a:r>
            <a:r>
              <a:rPr lang="en-US" sz="3600" dirty="0" smtClean="0"/>
              <a:t> </a:t>
            </a:r>
            <a:r>
              <a:rPr lang="en-US" sz="3600" dirty="0" err="1" smtClean="0"/>
              <a:t>longo</a:t>
            </a:r>
            <a:r>
              <a:rPr lang="en-US" sz="3600" dirty="0" smtClean="0"/>
              <a:t> dos </a:t>
            </a:r>
            <a:r>
              <a:rPr lang="en-US" sz="3600" dirty="0" err="1" smtClean="0"/>
              <a:t>parapeitos</a:t>
            </a:r>
            <a:endParaRPr lang="en-US" sz="3600" dirty="0"/>
          </a:p>
        </p:txBody>
      </p:sp>
      <p:pic>
        <p:nvPicPr>
          <p:cNvPr id="4" name="Picture 4" descr="DCP_04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5272" y="1222248"/>
            <a:ext cx="3535528" cy="5330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031038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Talude</a:t>
            </a:r>
            <a:r>
              <a:rPr lang="en-US" dirty="0" smtClean="0"/>
              <a:t> de </a:t>
            </a:r>
            <a:r>
              <a:rPr lang="en-US" dirty="0" err="1" smtClean="0"/>
              <a:t>Montante</a:t>
            </a:r>
            <a:r>
              <a:rPr lang="en-US" dirty="0" smtClean="0"/>
              <a:t> e Crista</a:t>
            </a:r>
          </a:p>
        </p:txBody>
      </p:sp>
      <p:pic>
        <p:nvPicPr>
          <p:cNvPr id="15364" name="Picture 3" descr="DCP_11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600200"/>
            <a:ext cx="730408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CC7D5-AADD-49FA-8209-475AB0712B2E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Talude</a:t>
            </a:r>
            <a:r>
              <a:rPr lang="en-US" dirty="0" smtClean="0"/>
              <a:t> de </a:t>
            </a:r>
            <a:r>
              <a:rPr lang="en-US" dirty="0" err="1" smtClean="0"/>
              <a:t>Juzante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dirty="0" smtClean="0"/>
              <a:t> a </a:t>
            </a:r>
            <a:r>
              <a:rPr lang="en-US" dirty="0" err="1" smtClean="0"/>
              <a:t>Crista</a:t>
            </a:r>
            <a:endParaRPr lang="en-US" dirty="0" smtClean="0"/>
          </a:p>
        </p:txBody>
      </p:sp>
      <p:pic>
        <p:nvPicPr>
          <p:cNvPr id="17412" name="Picture 3" descr="DCP_11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371600"/>
            <a:ext cx="73040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CC7D5-AADD-49FA-8209-475AB0712B2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Padrão</a:t>
            </a:r>
            <a:r>
              <a:rPr lang="en-US" dirty="0" smtClean="0"/>
              <a:t> </a:t>
            </a:r>
            <a:r>
              <a:rPr lang="en-US" dirty="0" err="1" smtClean="0"/>
              <a:t>Zig-Zag</a:t>
            </a:r>
            <a:r>
              <a:rPr lang="en-US" dirty="0" smtClean="0"/>
              <a:t> de </a:t>
            </a:r>
            <a:r>
              <a:rPr lang="en-US" dirty="0" err="1" smtClean="0"/>
              <a:t>Inspeção</a:t>
            </a:r>
            <a:r>
              <a:rPr lang="en-US" dirty="0" smtClean="0"/>
              <a:t> de </a:t>
            </a:r>
            <a:r>
              <a:rPr lang="en-US" dirty="0" err="1" smtClean="0"/>
              <a:t>Talude</a:t>
            </a:r>
            <a:endParaRPr lang="en-US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9215736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Padrão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Paralelo</a:t>
            </a:r>
            <a:r>
              <a:rPr lang="en-US" dirty="0" smtClean="0"/>
              <a:t> de </a:t>
            </a:r>
            <a:r>
              <a:rPr lang="en-US" dirty="0" err="1" smtClean="0"/>
              <a:t>Inspeção</a:t>
            </a:r>
            <a:r>
              <a:rPr lang="en-US" dirty="0" smtClean="0"/>
              <a:t> de </a:t>
            </a:r>
            <a:r>
              <a:rPr lang="en-US" dirty="0" err="1" smtClean="0"/>
              <a:t>Talude</a:t>
            </a:r>
            <a:endParaRPr lang="en-US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95" y="1828800"/>
            <a:ext cx="925839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err="1" smtClean="0"/>
              <a:t>Inspeção</a:t>
            </a:r>
            <a:r>
              <a:rPr lang="en-US" dirty="0" smtClean="0"/>
              <a:t> de </a:t>
            </a:r>
            <a:r>
              <a:rPr lang="en-US" dirty="0" err="1" smtClean="0"/>
              <a:t>Talude</a:t>
            </a:r>
            <a:endParaRPr lang="en-US" dirty="0"/>
          </a:p>
        </p:txBody>
      </p:sp>
      <p:pic>
        <p:nvPicPr>
          <p:cNvPr id="3" name="Picture 3" descr="P82607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66800" y="895337"/>
            <a:ext cx="7208837" cy="5407051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Infiltração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Ombreira</a:t>
            </a:r>
            <a:endParaRPr lang="en-US" dirty="0" smtClean="0"/>
          </a:p>
        </p:txBody>
      </p:sp>
      <p:pic>
        <p:nvPicPr>
          <p:cNvPr id="52228" name="Picture 3" descr="Seep Jul 10 06  drought  Elev 7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7953" y="1219200"/>
            <a:ext cx="736975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Deterioração</a:t>
            </a:r>
            <a:r>
              <a:rPr lang="en-US" dirty="0" smtClean="0"/>
              <a:t> do Rip Rap</a:t>
            </a:r>
          </a:p>
        </p:txBody>
      </p:sp>
      <p:pic>
        <p:nvPicPr>
          <p:cNvPr id="34820" name="Picture 3" descr="Broken Riprap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76400"/>
            <a:ext cx="330041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4" descr="Broken Riprap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752600"/>
            <a:ext cx="5638800" cy="376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Deterioração</a:t>
            </a:r>
            <a:r>
              <a:rPr lang="en-US" dirty="0" smtClean="0"/>
              <a:t> de Rip Rap</a:t>
            </a:r>
          </a:p>
        </p:txBody>
      </p:sp>
      <p:pic>
        <p:nvPicPr>
          <p:cNvPr id="35844" name="Picture 3" descr="Ark1999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143000"/>
            <a:ext cx="6908416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FF1BA9E4-EACC-4CF8-BAC3-6EABB96527DF}" type="slidenum">
              <a:rPr lang="en-US"/>
              <a:pPr/>
              <a:t>2</a:t>
            </a:fld>
            <a:endParaRPr lang="en-US"/>
          </a:p>
        </p:txBody>
      </p:sp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chemeClr val="accent6"/>
                </a:solidFill>
              </a:rPr>
              <a:t>Inspeções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604163" name="Text Box 3"/>
          <p:cNvSpPr txBox="1">
            <a:spLocks noChangeArrowheads="1"/>
          </p:cNvSpPr>
          <p:nvPr/>
        </p:nvSpPr>
        <p:spPr bwMode="auto">
          <a:xfrm>
            <a:off x="1066800" y="1524000"/>
            <a:ext cx="7620000" cy="39370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3600" b="1" dirty="0" err="1" smtClean="0">
                <a:solidFill>
                  <a:schemeClr val="accent6"/>
                </a:solidFill>
              </a:rPr>
              <a:t>Planejamento</a:t>
            </a:r>
            <a:endParaRPr lang="en-US" sz="3600" b="1" dirty="0" smtClean="0">
              <a:solidFill>
                <a:schemeClr val="accent6"/>
              </a:solidFill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3600" b="1" dirty="0" err="1" smtClean="0">
                <a:solidFill>
                  <a:schemeClr val="accent6"/>
                </a:solidFill>
              </a:rPr>
              <a:t>Equipamento</a:t>
            </a:r>
            <a:endParaRPr lang="en-US" sz="3600" b="1" dirty="0" smtClean="0">
              <a:solidFill>
                <a:schemeClr val="accent6"/>
              </a:solidFill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3600" b="1" dirty="0" err="1" smtClean="0">
                <a:solidFill>
                  <a:schemeClr val="accent6"/>
                </a:solidFill>
              </a:rPr>
              <a:t>Procedimentos</a:t>
            </a:r>
            <a:r>
              <a:rPr lang="en-US" sz="3600" b="1" dirty="0" smtClean="0">
                <a:solidFill>
                  <a:schemeClr val="accent6"/>
                </a:solidFill>
              </a:rPr>
              <a:t> de </a:t>
            </a:r>
            <a:r>
              <a:rPr lang="en-US" sz="3600" b="1" dirty="0" err="1" smtClean="0">
                <a:solidFill>
                  <a:schemeClr val="accent6"/>
                </a:solidFill>
              </a:rPr>
              <a:t>Inspeção</a:t>
            </a:r>
            <a:endParaRPr lang="en-US" sz="3600" b="1" dirty="0" smtClean="0">
              <a:solidFill>
                <a:schemeClr val="accent6"/>
              </a:solidFill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3600" b="1" dirty="0" err="1" smtClean="0">
                <a:solidFill>
                  <a:schemeClr val="accent6"/>
                </a:solidFill>
              </a:rPr>
              <a:t>Identificação</a:t>
            </a:r>
            <a:r>
              <a:rPr lang="en-US" sz="3600" b="1" dirty="0" smtClean="0">
                <a:solidFill>
                  <a:schemeClr val="accent6"/>
                </a:solidFill>
              </a:rPr>
              <a:t> de </a:t>
            </a:r>
            <a:r>
              <a:rPr lang="en-US" sz="3600" b="1" dirty="0" err="1" smtClean="0">
                <a:solidFill>
                  <a:schemeClr val="accent6"/>
                </a:solidFill>
              </a:rPr>
              <a:t>Deficiências</a:t>
            </a:r>
            <a:endParaRPr lang="en-US" sz="3600" b="1" dirty="0" smtClean="0">
              <a:solidFill>
                <a:schemeClr val="accent6"/>
              </a:solidFill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3600" b="1" dirty="0" err="1" smtClean="0">
                <a:solidFill>
                  <a:schemeClr val="accent6"/>
                </a:solidFill>
              </a:rPr>
              <a:t>Documentação</a:t>
            </a:r>
            <a:endParaRPr lang="en-US" sz="3600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DCP_07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807293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Tocas</a:t>
            </a:r>
            <a:r>
              <a:rPr lang="en-US" dirty="0" smtClean="0"/>
              <a:t> de </a:t>
            </a:r>
            <a:r>
              <a:rPr lang="en-US" dirty="0" err="1" smtClean="0"/>
              <a:t>Roedores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borrow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71991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Tocas</a:t>
            </a:r>
            <a:r>
              <a:rPr lang="en-US" dirty="0" smtClean="0"/>
              <a:t> de </a:t>
            </a:r>
            <a:r>
              <a:rPr lang="en-US" dirty="0" err="1" smtClean="0"/>
              <a:t>Roedores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borrow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14400"/>
            <a:ext cx="7848600" cy="49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Tocas</a:t>
            </a:r>
            <a:r>
              <a:rPr lang="en-US" dirty="0" smtClean="0"/>
              <a:t> de </a:t>
            </a:r>
            <a:r>
              <a:rPr lang="en-US" dirty="0" err="1" smtClean="0"/>
              <a:t>Roedores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err="1" smtClean="0"/>
              <a:t>Crescimento</a:t>
            </a:r>
            <a:r>
              <a:rPr lang="en-US" sz="4000" dirty="0" smtClean="0"/>
              <a:t> de </a:t>
            </a:r>
            <a:r>
              <a:rPr lang="en-US" sz="4000" dirty="0" err="1" smtClean="0"/>
              <a:t>Árvores</a:t>
            </a:r>
            <a:r>
              <a:rPr lang="en-US" sz="4000" dirty="0" smtClean="0"/>
              <a:t> no </a:t>
            </a:r>
            <a:r>
              <a:rPr lang="en-US" sz="4000" dirty="0" err="1" smtClean="0"/>
              <a:t>Maciço</a:t>
            </a:r>
            <a:endParaRPr lang="en-US" sz="4000" dirty="0" smtClean="0"/>
          </a:p>
        </p:txBody>
      </p:sp>
      <p:pic>
        <p:nvPicPr>
          <p:cNvPr id="39940" name="Picture 3" descr="DCP_02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8207354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err="1" smtClean="0"/>
              <a:t>Crescimento</a:t>
            </a:r>
            <a:r>
              <a:rPr lang="en-US" sz="4000" dirty="0" smtClean="0"/>
              <a:t> de </a:t>
            </a:r>
            <a:r>
              <a:rPr lang="en-US" sz="4000" dirty="0" err="1" smtClean="0"/>
              <a:t>Árvores</a:t>
            </a:r>
            <a:r>
              <a:rPr lang="en-US" sz="4000" dirty="0" smtClean="0"/>
              <a:t> no </a:t>
            </a:r>
            <a:r>
              <a:rPr lang="en-US" sz="4000" dirty="0" err="1" smtClean="0"/>
              <a:t>Maciço</a:t>
            </a:r>
            <a:endParaRPr lang="en-US" sz="4000" dirty="0" smtClean="0"/>
          </a:p>
        </p:txBody>
      </p:sp>
      <p:pic>
        <p:nvPicPr>
          <p:cNvPr id="40964" name="Picture 3" descr="tree ro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90600"/>
            <a:ext cx="7239000" cy="524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 err="1" smtClean="0"/>
              <a:t>Acesso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pé</a:t>
            </a:r>
            <a:r>
              <a:rPr lang="en-US" dirty="0" smtClean="0"/>
              <a:t> de </a:t>
            </a:r>
            <a:r>
              <a:rPr lang="en-US" dirty="0" err="1" smtClean="0"/>
              <a:t>jusante</a:t>
            </a:r>
            <a:endParaRPr lang="en-US" dirty="0" smtClean="0"/>
          </a:p>
        </p:txBody>
      </p:sp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5187950" cy="3382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8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6050" y="2590800"/>
            <a:ext cx="5187950" cy="3382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/>
          <a:lstStyle/>
          <a:p>
            <a:r>
              <a:rPr lang="en-US" dirty="0" err="1" smtClean="0"/>
              <a:t>Contatos</a:t>
            </a:r>
            <a:endParaRPr lang="en-US" dirty="0"/>
          </a:p>
        </p:txBody>
      </p:sp>
      <p:pic>
        <p:nvPicPr>
          <p:cNvPr id="3" name="Picture 3" descr="DCP_20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43000"/>
            <a:ext cx="807293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err="1" smtClean="0"/>
              <a:t>Crescimento</a:t>
            </a:r>
            <a:r>
              <a:rPr lang="en-US" sz="4000" dirty="0" smtClean="0"/>
              <a:t> de </a:t>
            </a:r>
            <a:r>
              <a:rPr lang="en-US" sz="4000" dirty="0" err="1" smtClean="0"/>
              <a:t>Árvores</a:t>
            </a:r>
            <a:r>
              <a:rPr lang="en-US" sz="4000" dirty="0" smtClean="0"/>
              <a:t> no </a:t>
            </a:r>
            <a:r>
              <a:rPr lang="en-US" sz="4000" dirty="0" err="1" smtClean="0"/>
              <a:t>Maciço</a:t>
            </a:r>
            <a:endParaRPr lang="en-US" sz="4000" dirty="0" smtClean="0"/>
          </a:p>
        </p:txBody>
      </p:sp>
      <p:pic>
        <p:nvPicPr>
          <p:cNvPr id="48132" name="Picture 3" descr="DSC0109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7954" y="1219200"/>
            <a:ext cx="736976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err="1" smtClean="0"/>
              <a:t>Crescimento</a:t>
            </a:r>
            <a:r>
              <a:rPr lang="en-US" sz="4000" dirty="0" smtClean="0"/>
              <a:t> de </a:t>
            </a:r>
            <a:r>
              <a:rPr lang="en-US" sz="4000" dirty="0" err="1" smtClean="0"/>
              <a:t>Árvores</a:t>
            </a:r>
            <a:r>
              <a:rPr lang="en-US" sz="4000" dirty="0" smtClean="0"/>
              <a:t> no </a:t>
            </a:r>
            <a:r>
              <a:rPr lang="en-US" sz="4000" dirty="0" err="1" smtClean="0"/>
              <a:t>Maciço</a:t>
            </a:r>
            <a:endParaRPr lang="en-US" sz="4000" dirty="0" smtClean="0"/>
          </a:p>
        </p:txBody>
      </p:sp>
      <p:pic>
        <p:nvPicPr>
          <p:cNvPr id="49156" name="Picture 5" descr="DSCN16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143000"/>
            <a:ext cx="6807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Checar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drenos</a:t>
            </a:r>
            <a:r>
              <a:rPr lang="en-US" dirty="0" smtClean="0"/>
              <a:t> de </a:t>
            </a:r>
            <a:r>
              <a:rPr lang="en-US" dirty="0" err="1" smtClean="0"/>
              <a:t>alívio</a:t>
            </a:r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19200"/>
            <a:ext cx="714375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EA1F1273-05EA-4A5C-8BF3-F530F7D52A56}" type="slidenum">
              <a:rPr lang="en-US"/>
              <a:pPr/>
              <a:t>3</a:t>
            </a:fld>
            <a:endParaRPr lang="en-US"/>
          </a:p>
        </p:txBody>
      </p:sp>
      <p:sp>
        <p:nvSpPr>
          <p:cNvPr id="605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chemeClr val="accent6"/>
                </a:solidFill>
              </a:rPr>
              <a:t>Planejamento</a:t>
            </a:r>
            <a:r>
              <a:rPr lang="en-US" b="1" dirty="0" smtClean="0">
                <a:solidFill>
                  <a:schemeClr val="accent6"/>
                </a:solidFill>
              </a:rPr>
              <a:t> de </a:t>
            </a:r>
            <a:r>
              <a:rPr lang="en-US" b="1" dirty="0" err="1" smtClean="0">
                <a:solidFill>
                  <a:schemeClr val="accent6"/>
                </a:solidFill>
              </a:rPr>
              <a:t>Inspeções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605187" name="Text Box 3"/>
          <p:cNvSpPr txBox="1">
            <a:spLocks noChangeArrowheads="1"/>
          </p:cNvSpPr>
          <p:nvPr/>
        </p:nvSpPr>
        <p:spPr bwMode="auto">
          <a:xfrm>
            <a:off x="457200" y="1676400"/>
            <a:ext cx="8458200" cy="440120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800" b="1" dirty="0" err="1" smtClean="0">
                <a:solidFill>
                  <a:schemeClr val="accent6"/>
                </a:solidFill>
              </a:rPr>
              <a:t>Revisão</a:t>
            </a:r>
            <a:r>
              <a:rPr lang="en-US" sz="2800" b="1" dirty="0" smtClean="0">
                <a:solidFill>
                  <a:schemeClr val="accent6"/>
                </a:solidFill>
              </a:rPr>
              <a:t> de </a:t>
            </a:r>
            <a:r>
              <a:rPr lang="en-US" sz="2800" b="1" dirty="0" err="1" smtClean="0">
                <a:solidFill>
                  <a:schemeClr val="accent6"/>
                </a:solidFill>
              </a:rPr>
              <a:t>Relatórios</a:t>
            </a:r>
            <a:r>
              <a:rPr lang="en-US" sz="2800" b="1" dirty="0" smtClean="0">
                <a:solidFill>
                  <a:schemeClr val="accent6"/>
                </a:solidFill>
              </a:rPr>
              <a:t> de </a:t>
            </a:r>
            <a:r>
              <a:rPr lang="en-US" sz="2800" b="1" dirty="0" err="1" smtClean="0">
                <a:solidFill>
                  <a:schemeClr val="accent6"/>
                </a:solidFill>
              </a:rPr>
              <a:t>Inspeções</a:t>
            </a:r>
            <a:r>
              <a:rPr lang="en-US" sz="2800" b="1" dirty="0" smtClean="0">
                <a:solidFill>
                  <a:schemeClr val="accent6"/>
                </a:solidFill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</a:rPr>
              <a:t>anteriores</a:t>
            </a:r>
            <a:endParaRPr lang="en-US" sz="2800" b="1" dirty="0" smtClean="0">
              <a:solidFill>
                <a:schemeClr val="accent6"/>
              </a:solidFill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800" b="1" dirty="0" err="1" smtClean="0">
                <a:solidFill>
                  <a:schemeClr val="accent6"/>
                </a:solidFill>
              </a:rPr>
              <a:t>Revisão</a:t>
            </a:r>
            <a:r>
              <a:rPr lang="en-US" sz="2800" b="1" dirty="0" smtClean="0">
                <a:solidFill>
                  <a:schemeClr val="accent6"/>
                </a:solidFill>
              </a:rPr>
              <a:t> de </a:t>
            </a:r>
            <a:r>
              <a:rPr lang="en-US" sz="2800" b="1" dirty="0" err="1" smtClean="0">
                <a:solidFill>
                  <a:schemeClr val="accent6"/>
                </a:solidFill>
              </a:rPr>
              <a:t>Estabilidade</a:t>
            </a:r>
            <a:endParaRPr lang="en-US" sz="2800" b="1" dirty="0" smtClean="0">
              <a:solidFill>
                <a:schemeClr val="accent6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b="1" dirty="0" err="1" smtClean="0">
                <a:solidFill>
                  <a:schemeClr val="accent6"/>
                </a:solidFill>
              </a:rPr>
              <a:t>Revisão</a:t>
            </a:r>
            <a:r>
              <a:rPr lang="en-US" sz="2800" b="1" dirty="0" smtClean="0">
                <a:solidFill>
                  <a:schemeClr val="accent6"/>
                </a:solidFill>
              </a:rPr>
              <a:t> dos Dados </a:t>
            </a:r>
            <a:r>
              <a:rPr lang="en-US" sz="2800" b="1" dirty="0" err="1" smtClean="0">
                <a:solidFill>
                  <a:schemeClr val="accent6"/>
                </a:solidFill>
              </a:rPr>
              <a:t>Materiais</a:t>
            </a:r>
            <a:r>
              <a:rPr lang="en-US" sz="2800" b="1" dirty="0" smtClean="0">
                <a:solidFill>
                  <a:schemeClr val="accent6"/>
                </a:solidFill>
              </a:rPr>
              <a:t>, </a:t>
            </a:r>
            <a:r>
              <a:rPr lang="en-US" sz="2800" b="1" dirty="0" err="1" smtClean="0">
                <a:solidFill>
                  <a:schemeClr val="accent6"/>
                </a:solidFill>
              </a:rPr>
              <a:t>Registros</a:t>
            </a:r>
            <a:r>
              <a:rPr lang="en-US" sz="2800" b="1" dirty="0" smtClean="0">
                <a:solidFill>
                  <a:schemeClr val="accent6"/>
                </a:solidFill>
              </a:rPr>
              <a:t> de </a:t>
            </a:r>
            <a:r>
              <a:rPr lang="en-US" sz="2800" b="1" dirty="0" err="1" smtClean="0">
                <a:solidFill>
                  <a:schemeClr val="accent6"/>
                </a:solidFill>
              </a:rPr>
              <a:t>Construção</a:t>
            </a:r>
            <a:r>
              <a:rPr lang="en-US" sz="2800" b="1" dirty="0" smtClean="0">
                <a:solidFill>
                  <a:schemeClr val="accent6"/>
                </a:solidFill>
              </a:rPr>
              <a:t>, </a:t>
            </a:r>
            <a:r>
              <a:rPr lang="en-US" sz="2800" b="1" dirty="0" err="1" smtClean="0">
                <a:solidFill>
                  <a:schemeClr val="accent6"/>
                </a:solidFill>
              </a:rPr>
              <a:t>Registros</a:t>
            </a:r>
            <a:r>
              <a:rPr lang="en-US" sz="2800" b="1" dirty="0" smtClean="0">
                <a:solidFill>
                  <a:schemeClr val="accent6"/>
                </a:solidFill>
              </a:rPr>
              <a:t> de </a:t>
            </a:r>
            <a:r>
              <a:rPr lang="en-US" sz="2800" b="1" dirty="0" err="1" smtClean="0">
                <a:solidFill>
                  <a:schemeClr val="accent6"/>
                </a:solidFill>
              </a:rPr>
              <a:t>Operação</a:t>
            </a:r>
            <a:r>
              <a:rPr lang="en-US" sz="2800" b="1" dirty="0" smtClean="0">
                <a:solidFill>
                  <a:schemeClr val="accent6"/>
                </a:solidFill>
              </a:rPr>
              <a:t>, </a:t>
            </a:r>
            <a:r>
              <a:rPr lang="en-US" sz="2800" b="1" dirty="0" err="1" smtClean="0">
                <a:solidFill>
                  <a:schemeClr val="accent6"/>
                </a:solidFill>
              </a:rPr>
              <a:t>Registros</a:t>
            </a:r>
            <a:r>
              <a:rPr lang="en-US" sz="2800" b="1" dirty="0" smtClean="0">
                <a:solidFill>
                  <a:schemeClr val="accent6"/>
                </a:solidFill>
              </a:rPr>
              <a:t> de </a:t>
            </a:r>
            <a:r>
              <a:rPr lang="en-US" sz="2800" b="1" dirty="0" err="1" smtClean="0">
                <a:solidFill>
                  <a:schemeClr val="accent6"/>
                </a:solidFill>
              </a:rPr>
              <a:t>Manutenção</a:t>
            </a:r>
            <a:endParaRPr lang="en-US" sz="2800" b="1" dirty="0" smtClean="0">
              <a:solidFill>
                <a:schemeClr val="accent6"/>
              </a:solidFill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800" b="1" dirty="0" err="1" smtClean="0">
                <a:solidFill>
                  <a:schemeClr val="accent6"/>
                </a:solidFill>
              </a:rPr>
              <a:t>Revisão</a:t>
            </a:r>
            <a:r>
              <a:rPr lang="en-US" sz="2800" b="1" dirty="0" smtClean="0">
                <a:solidFill>
                  <a:schemeClr val="accent6"/>
                </a:solidFill>
              </a:rPr>
              <a:t> dos Dados de </a:t>
            </a:r>
            <a:r>
              <a:rPr lang="en-US" sz="2800" b="1" dirty="0" err="1" smtClean="0">
                <a:solidFill>
                  <a:schemeClr val="accent6"/>
                </a:solidFill>
              </a:rPr>
              <a:t>Instrumenção</a:t>
            </a:r>
            <a:r>
              <a:rPr lang="en-US" sz="2800" b="1" dirty="0" smtClean="0">
                <a:solidFill>
                  <a:schemeClr val="accent6"/>
                </a:solidFill>
              </a:rPr>
              <a:t>, </a:t>
            </a:r>
            <a:r>
              <a:rPr lang="en-US" sz="2800" b="1" dirty="0" err="1" smtClean="0">
                <a:solidFill>
                  <a:schemeClr val="accent6"/>
                </a:solidFill>
              </a:rPr>
              <a:t>pesquisa</a:t>
            </a:r>
            <a:r>
              <a:rPr lang="en-US" sz="2800" b="1" dirty="0" smtClean="0">
                <a:solidFill>
                  <a:schemeClr val="accent6"/>
                </a:solidFill>
              </a:rPr>
              <a:t> de </a:t>
            </a:r>
            <a:r>
              <a:rPr lang="en-US" sz="2800" b="1" dirty="0" err="1" smtClean="0">
                <a:solidFill>
                  <a:schemeClr val="accent6"/>
                </a:solidFill>
              </a:rPr>
              <a:t>Fissuras</a:t>
            </a:r>
            <a:endParaRPr lang="en-US" sz="2800" b="1" dirty="0" smtClean="0">
              <a:solidFill>
                <a:schemeClr val="accent6"/>
              </a:solidFill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800" b="1" dirty="0" err="1" smtClean="0">
                <a:solidFill>
                  <a:schemeClr val="accent6"/>
                </a:solidFill>
              </a:rPr>
              <a:t>Preparação</a:t>
            </a:r>
            <a:r>
              <a:rPr lang="en-US" sz="2800" b="1" dirty="0" smtClean="0">
                <a:solidFill>
                  <a:schemeClr val="accent6"/>
                </a:solidFill>
              </a:rPr>
              <a:t> do </a:t>
            </a:r>
            <a:r>
              <a:rPr lang="en-US" sz="2800" b="1" dirty="0">
                <a:solidFill>
                  <a:schemeClr val="accent6"/>
                </a:solidFill>
              </a:rPr>
              <a:t>Checklist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err="1" smtClean="0"/>
              <a:t>Medidores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vazão</a:t>
            </a:r>
            <a:r>
              <a:rPr lang="en-US" dirty="0" smtClean="0"/>
              <a:t>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drenos</a:t>
            </a:r>
            <a:r>
              <a:rPr lang="en-US" dirty="0" smtClean="0"/>
              <a:t> de </a:t>
            </a:r>
            <a:r>
              <a:rPr lang="en-US" dirty="0" err="1" smtClean="0"/>
              <a:t>alívio</a:t>
            </a:r>
            <a:endParaRPr lang="en-U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43126"/>
            <a:ext cx="7010400" cy="5262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843" y="1219200"/>
            <a:ext cx="721649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Medidor</a:t>
            </a:r>
            <a:r>
              <a:rPr lang="en-US" dirty="0" smtClean="0"/>
              <a:t> de </a:t>
            </a:r>
            <a:r>
              <a:rPr lang="en-US" dirty="0" err="1" smtClean="0"/>
              <a:t>Vazão</a:t>
            </a:r>
            <a:r>
              <a:rPr lang="en-US" dirty="0" smtClean="0"/>
              <a:t> – </a:t>
            </a:r>
            <a:br>
              <a:rPr lang="en-US" dirty="0" smtClean="0"/>
            </a:br>
            <a:r>
              <a:rPr lang="en-US" dirty="0" err="1" smtClean="0"/>
              <a:t>Calha</a:t>
            </a:r>
            <a:r>
              <a:rPr lang="en-US" dirty="0" smtClean="0"/>
              <a:t> </a:t>
            </a:r>
            <a:r>
              <a:rPr lang="en-US" dirty="0" err="1" smtClean="0"/>
              <a:t>Parshall</a:t>
            </a:r>
            <a:r>
              <a:rPr lang="en-US" dirty="0" smtClean="0"/>
              <a:t> 48”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Calha</a:t>
            </a:r>
            <a:r>
              <a:rPr lang="en-US" dirty="0" smtClean="0"/>
              <a:t> </a:t>
            </a:r>
            <a:r>
              <a:rPr lang="en-US" dirty="0" err="1" smtClean="0"/>
              <a:t>Parshall</a:t>
            </a:r>
            <a:endParaRPr lang="en-US" dirty="0" smtClean="0"/>
          </a:p>
        </p:txBody>
      </p:sp>
      <p:pic>
        <p:nvPicPr>
          <p:cNvPr id="58372" name="Picture 3" descr="image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066800"/>
            <a:ext cx="776878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Calha</a:t>
            </a:r>
            <a:r>
              <a:rPr lang="en-US" dirty="0" smtClean="0"/>
              <a:t> </a:t>
            </a:r>
            <a:r>
              <a:rPr lang="en-US" dirty="0" err="1" smtClean="0"/>
              <a:t>Parshall</a:t>
            </a:r>
            <a:endParaRPr lang="en-US" dirty="0" smtClean="0"/>
          </a:p>
        </p:txBody>
      </p:sp>
      <p:pic>
        <p:nvPicPr>
          <p:cNvPr id="59396" name="Picture 3" descr="DCP_11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143000"/>
            <a:ext cx="7811280" cy="469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Vertedouro</a:t>
            </a:r>
            <a:r>
              <a:rPr lang="en-US" dirty="0" smtClean="0"/>
              <a:t> de </a:t>
            </a:r>
            <a:r>
              <a:rPr lang="en-US" dirty="0" err="1" smtClean="0"/>
              <a:t>Soleira</a:t>
            </a:r>
            <a:r>
              <a:rPr lang="en-US" dirty="0" smtClean="0"/>
              <a:t> </a:t>
            </a:r>
            <a:r>
              <a:rPr lang="en-US" dirty="0" err="1" smtClean="0"/>
              <a:t>Espessa</a:t>
            </a:r>
            <a:endParaRPr lang="en-US" dirty="0" smtClean="0"/>
          </a:p>
        </p:txBody>
      </p:sp>
      <p:pic>
        <p:nvPicPr>
          <p:cNvPr id="60420" name="Picture 3" descr="IMG_00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27148"/>
            <a:ext cx="7453312" cy="506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 err="1" smtClean="0"/>
              <a:t>Vertedouro</a:t>
            </a:r>
            <a:r>
              <a:rPr lang="en-US" dirty="0" smtClean="0"/>
              <a:t> de </a:t>
            </a:r>
            <a:r>
              <a:rPr lang="en-US" dirty="0" err="1" smtClean="0"/>
              <a:t>Soleira</a:t>
            </a:r>
            <a:r>
              <a:rPr lang="en-US" dirty="0" smtClean="0"/>
              <a:t> </a:t>
            </a:r>
            <a:r>
              <a:rPr lang="en-US" dirty="0" err="1" smtClean="0"/>
              <a:t>Espessa</a:t>
            </a:r>
            <a:endParaRPr lang="en-US" dirty="0" smtClean="0"/>
          </a:p>
        </p:txBody>
      </p:sp>
      <p:pic>
        <p:nvPicPr>
          <p:cNvPr id="7" name="MVI_0027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838200"/>
            <a:ext cx="71628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 err="1" smtClean="0"/>
              <a:t>Vertedouro</a:t>
            </a:r>
            <a:r>
              <a:rPr lang="en-US" dirty="0" smtClean="0"/>
              <a:t> de </a:t>
            </a:r>
            <a:r>
              <a:rPr lang="en-US" dirty="0" err="1" smtClean="0"/>
              <a:t>Soleira</a:t>
            </a:r>
            <a:r>
              <a:rPr lang="en-US" dirty="0" smtClean="0"/>
              <a:t> </a:t>
            </a:r>
            <a:r>
              <a:rPr lang="en-US" dirty="0" err="1" smtClean="0"/>
              <a:t>Espessa</a:t>
            </a:r>
            <a:endParaRPr lang="en-US" dirty="0" smtClean="0"/>
          </a:p>
        </p:txBody>
      </p:sp>
      <p:pic>
        <p:nvPicPr>
          <p:cNvPr id="62468" name="Picture 2" descr="C:\Documents and Settings\m5meadr\Desktop\Amistad\Pictrures\IMG_01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838200"/>
            <a:ext cx="7035800" cy="525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Dreno</a:t>
            </a:r>
            <a:r>
              <a:rPr lang="en-US" dirty="0" smtClean="0"/>
              <a:t> </a:t>
            </a:r>
            <a:r>
              <a:rPr lang="en-US" dirty="0" err="1" smtClean="0"/>
              <a:t>contínuo</a:t>
            </a:r>
            <a:endParaRPr lang="en-US" dirty="0" smtClean="0"/>
          </a:p>
        </p:txBody>
      </p:sp>
      <p:pic>
        <p:nvPicPr>
          <p:cNvPr id="63492" name="Picture 3" descr="DCP_00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66800"/>
            <a:ext cx="805968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Dreno</a:t>
            </a:r>
            <a:r>
              <a:rPr lang="en-US" dirty="0" smtClean="0"/>
              <a:t> </a:t>
            </a:r>
            <a:r>
              <a:rPr lang="en-US" dirty="0" err="1" smtClean="0"/>
              <a:t>contínuo</a:t>
            </a:r>
            <a:endParaRPr lang="en-US" dirty="0" smtClean="0"/>
          </a:p>
        </p:txBody>
      </p:sp>
      <p:pic>
        <p:nvPicPr>
          <p:cNvPr id="64516" name="Picture 3" descr="DCP_00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143000"/>
            <a:ext cx="7681886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Dreno</a:t>
            </a:r>
            <a:r>
              <a:rPr lang="en-US" dirty="0" smtClean="0"/>
              <a:t> </a:t>
            </a:r>
            <a:r>
              <a:rPr lang="en-US" dirty="0" err="1" smtClean="0"/>
              <a:t>contínuo</a:t>
            </a:r>
            <a:endParaRPr lang="en-US" dirty="0" smtClean="0"/>
          </a:p>
        </p:txBody>
      </p:sp>
      <p:pic>
        <p:nvPicPr>
          <p:cNvPr id="65540" name="Picture 3" descr="DCP_07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066800"/>
            <a:ext cx="7949277" cy="469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80C0E690-E02D-4838-AE81-4D608F069A07}" type="slidenum">
              <a:rPr lang="en-US"/>
              <a:pPr/>
              <a:t>4</a:t>
            </a:fld>
            <a:endParaRPr lang="en-US"/>
          </a:p>
        </p:txBody>
      </p:sp>
      <p:pic>
        <p:nvPicPr>
          <p:cNvPr id="610309" name="Picture 5" descr="NP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316038"/>
            <a:ext cx="9144000" cy="5541962"/>
          </a:xfrm>
          <a:noFill/>
          <a:ln/>
        </p:spPr>
      </p:pic>
      <p:sp>
        <p:nvSpPr>
          <p:cNvPr id="610310" name="Text Box 6"/>
          <p:cNvSpPr txBox="1">
            <a:spLocks noChangeArrowheads="1"/>
          </p:cNvSpPr>
          <p:nvPr/>
        </p:nvSpPr>
        <p:spPr bwMode="auto">
          <a:xfrm>
            <a:off x="1447800" y="304800"/>
            <a:ext cx="6477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err="1" smtClean="0">
                <a:solidFill>
                  <a:schemeClr val="accent6"/>
                </a:solidFill>
              </a:rPr>
              <a:t>Equipe</a:t>
            </a:r>
            <a:r>
              <a:rPr lang="en-US" sz="4400" b="1" dirty="0" smtClean="0">
                <a:solidFill>
                  <a:schemeClr val="accent6"/>
                </a:solidFill>
              </a:rPr>
              <a:t> de </a:t>
            </a:r>
            <a:r>
              <a:rPr lang="en-US" sz="4400" b="1" dirty="0" err="1" smtClean="0">
                <a:solidFill>
                  <a:schemeClr val="accent6"/>
                </a:solidFill>
              </a:rPr>
              <a:t>Inspeção</a:t>
            </a:r>
            <a:r>
              <a:rPr lang="en-US" sz="4400" b="1" dirty="0" smtClean="0">
                <a:solidFill>
                  <a:schemeClr val="accent6"/>
                </a:solidFill>
              </a:rPr>
              <a:t> </a:t>
            </a:r>
            <a:endParaRPr lang="en-US" sz="4400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Movimento</a:t>
            </a:r>
            <a:r>
              <a:rPr lang="en-US" dirty="0" smtClean="0"/>
              <a:t> Vertical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parede</a:t>
            </a:r>
            <a:endParaRPr lang="en-US" dirty="0" smtClean="0"/>
          </a:p>
        </p:txBody>
      </p:sp>
      <p:pic>
        <p:nvPicPr>
          <p:cNvPr id="84996" name="Picture 3" descr="IMG_43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934764"/>
            <a:ext cx="4267200" cy="500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4" descr="DCP_15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500" y="990600"/>
            <a:ext cx="3733176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990600"/>
            <a:ext cx="6356350" cy="518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Deslocamento</a:t>
            </a:r>
            <a:r>
              <a:rPr lang="en-US" dirty="0" smtClean="0"/>
              <a:t> do </a:t>
            </a:r>
            <a:r>
              <a:rPr lang="en-US" dirty="0" err="1" smtClean="0"/>
              <a:t>vertedouro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Deslocamento</a:t>
            </a:r>
            <a:r>
              <a:rPr lang="en-US" dirty="0" smtClean="0"/>
              <a:t> do </a:t>
            </a:r>
            <a:r>
              <a:rPr lang="en-US" dirty="0" err="1" smtClean="0"/>
              <a:t>vertedouro</a:t>
            </a:r>
            <a:endParaRPr lang="en-US" dirty="0" smtClean="0"/>
          </a:p>
        </p:txBody>
      </p:sp>
      <p:pic>
        <p:nvPicPr>
          <p:cNvPr id="87044" name="Picture 3" descr="DSC001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106894"/>
            <a:ext cx="7300912" cy="4960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Condutos</a:t>
            </a:r>
            <a:r>
              <a:rPr lang="en-US" dirty="0" smtClean="0"/>
              <a:t> e </a:t>
            </a:r>
            <a:r>
              <a:rPr lang="en-US" dirty="0" err="1" smtClean="0"/>
              <a:t>Bacias</a:t>
            </a:r>
            <a:r>
              <a:rPr lang="en-US" dirty="0" smtClean="0"/>
              <a:t> de </a:t>
            </a:r>
            <a:r>
              <a:rPr lang="en-US" dirty="0" err="1" smtClean="0"/>
              <a:t>Dissipação</a:t>
            </a:r>
            <a:endParaRPr lang="en-US" dirty="0" smtClean="0"/>
          </a:p>
        </p:txBody>
      </p:sp>
      <p:pic>
        <p:nvPicPr>
          <p:cNvPr id="88068" name="Picture 6" descr="DSC008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192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9" name="Picture 7" descr="DSC021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9540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CC7D5-AADD-49FA-8209-475AB0712B2E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Condutos</a:t>
            </a:r>
            <a:r>
              <a:rPr lang="en-US" dirty="0" smtClean="0"/>
              <a:t> e </a:t>
            </a:r>
            <a:r>
              <a:rPr lang="en-US" dirty="0" err="1" smtClean="0"/>
              <a:t>Bacias</a:t>
            </a:r>
            <a:r>
              <a:rPr lang="en-US" dirty="0" smtClean="0"/>
              <a:t> de </a:t>
            </a:r>
            <a:r>
              <a:rPr lang="en-US" dirty="0" err="1" smtClean="0"/>
              <a:t>Dissipação</a:t>
            </a:r>
            <a:endParaRPr lang="en-US" dirty="0" smtClean="0"/>
          </a:p>
        </p:txBody>
      </p:sp>
      <p:pic>
        <p:nvPicPr>
          <p:cNvPr id="89092" name="Picture 6" descr="D:\My Documents\My Pictures\LakeOPines Spliter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1675" y="1676400"/>
            <a:ext cx="4632325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4" descr="LTPATCH3"/>
          <p:cNvPicPr>
            <a:picLocks noChangeAspect="1" noChangeArrowheads="1"/>
          </p:cNvPicPr>
          <p:nvPr/>
        </p:nvPicPr>
        <p:blipFill>
          <a:blip r:embed="rId3" cstate="print"/>
          <a:srcRect r="9375"/>
          <a:stretch>
            <a:fillRect/>
          </a:stretch>
        </p:blipFill>
        <p:spPr bwMode="auto">
          <a:xfrm>
            <a:off x="0" y="1676400"/>
            <a:ext cx="4198938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CC7D5-AADD-49FA-8209-475AB0712B2E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Condutos</a:t>
            </a:r>
            <a:r>
              <a:rPr lang="en-US" dirty="0" smtClean="0"/>
              <a:t> e </a:t>
            </a:r>
            <a:r>
              <a:rPr lang="en-US" dirty="0" err="1" smtClean="0"/>
              <a:t>Bacias</a:t>
            </a:r>
            <a:r>
              <a:rPr lang="en-US" dirty="0" smtClean="0"/>
              <a:t> de </a:t>
            </a:r>
            <a:r>
              <a:rPr lang="en-US" dirty="0" err="1" smtClean="0"/>
              <a:t>Dissipação</a:t>
            </a:r>
            <a:endParaRPr lang="en-US" dirty="0" smtClean="0"/>
          </a:p>
        </p:txBody>
      </p:sp>
      <p:pic>
        <p:nvPicPr>
          <p:cNvPr id="90116" name="Picture 5" descr="P10027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295399"/>
            <a:ext cx="3124200" cy="4704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7" name="Picture 6" descr="P10027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95400"/>
            <a:ext cx="4724400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8" name="Text Box 7"/>
          <p:cNvSpPr txBox="1">
            <a:spLocks noChangeArrowheads="1"/>
          </p:cNvSpPr>
          <p:nvPr/>
        </p:nvSpPr>
        <p:spPr bwMode="auto">
          <a:xfrm>
            <a:off x="669925" y="5903913"/>
            <a:ext cx="2835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0119" name="Text Box 8"/>
          <p:cNvSpPr txBox="1">
            <a:spLocks noChangeArrowheads="1"/>
          </p:cNvSpPr>
          <p:nvPr/>
        </p:nvSpPr>
        <p:spPr bwMode="auto">
          <a:xfrm>
            <a:off x="898525" y="58277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90120" name="Text Box 9"/>
          <p:cNvSpPr txBox="1">
            <a:spLocks noChangeArrowheads="1"/>
          </p:cNvSpPr>
          <p:nvPr/>
        </p:nvSpPr>
        <p:spPr bwMode="auto">
          <a:xfrm>
            <a:off x="609600" y="4648200"/>
            <a:ext cx="301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Loss of Cement in Concrete</a:t>
            </a:r>
          </a:p>
        </p:txBody>
      </p:sp>
      <p:sp>
        <p:nvSpPr>
          <p:cNvPr id="90121" name="Text Box 10"/>
          <p:cNvSpPr txBox="1">
            <a:spLocks noChangeArrowheads="1"/>
          </p:cNvSpPr>
          <p:nvPr/>
        </p:nvSpPr>
        <p:spPr bwMode="auto">
          <a:xfrm>
            <a:off x="5334000" y="5943600"/>
            <a:ext cx="285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Leaking Cracks in Conduit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CC7D5-AADD-49FA-8209-475AB0712B2E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9" descr="Pine_Creek_emb_ima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038600"/>
            <a:ext cx="7086600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err="1"/>
              <a:t>Condutos</a:t>
            </a:r>
            <a:r>
              <a:rPr lang="en-US" sz="3200" dirty="0"/>
              <a:t> e </a:t>
            </a:r>
            <a:r>
              <a:rPr lang="en-US" sz="3200" dirty="0" err="1"/>
              <a:t>Bacias</a:t>
            </a:r>
            <a:r>
              <a:rPr lang="en-US" sz="3200" dirty="0"/>
              <a:t> de </a:t>
            </a:r>
            <a:r>
              <a:rPr lang="en-US" sz="3200" dirty="0" err="1" smtClean="0"/>
              <a:t>Dissipação</a:t>
            </a:r>
            <a:r>
              <a:rPr lang="en-US" sz="3200" dirty="0" smtClean="0"/>
              <a:t> no </a:t>
            </a:r>
            <a:r>
              <a:rPr lang="en-US" sz="3200" dirty="0" err="1" smtClean="0"/>
              <a:t>Córrego</a:t>
            </a:r>
            <a:r>
              <a:rPr lang="en-US" sz="3200" dirty="0" smtClean="0"/>
              <a:t> Pine </a:t>
            </a:r>
          </a:p>
        </p:txBody>
      </p:sp>
      <p:pic>
        <p:nvPicPr>
          <p:cNvPr id="91140" name="Picture 2" descr="DSC0607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21920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3" descr="DSC0162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371600"/>
            <a:ext cx="37258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990600" y="1905000"/>
            <a:ext cx="1066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600200" y="2590800"/>
            <a:ext cx="914400" cy="2133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5" idx="7"/>
          </p:cNvCxnSpPr>
          <p:nvPr/>
        </p:nvCxnSpPr>
        <p:spPr>
          <a:xfrm flipV="1">
            <a:off x="2904845" y="3276600"/>
            <a:ext cx="3114955" cy="20369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514600" y="5257800"/>
            <a:ext cx="4572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sz="4000" dirty="0" err="1" smtClean="0"/>
              <a:t>Inspeção</a:t>
            </a:r>
            <a:r>
              <a:rPr lang="en-US" sz="4000" dirty="0" smtClean="0"/>
              <a:t> de </a:t>
            </a:r>
            <a:r>
              <a:rPr lang="en-US" sz="4000" dirty="0" err="1" smtClean="0"/>
              <a:t>Bacia</a:t>
            </a:r>
            <a:r>
              <a:rPr lang="en-US" sz="4000" dirty="0" smtClean="0"/>
              <a:t> de </a:t>
            </a:r>
            <a:r>
              <a:rPr lang="en-US" sz="4000" dirty="0" err="1" smtClean="0"/>
              <a:t>Dissipação</a:t>
            </a:r>
            <a:endParaRPr lang="en-US" sz="4000" dirty="0"/>
          </a:p>
        </p:txBody>
      </p:sp>
      <p:pic>
        <p:nvPicPr>
          <p:cNvPr id="3" name="Picture 3" descr="BLN Baff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90600" y="1143000"/>
            <a:ext cx="7315199" cy="5168112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9AF200F2-7C75-4663-A7AC-A70303904FC4}" type="slidenum">
              <a:rPr lang="en-US"/>
              <a:pPr/>
              <a:t>48</a:t>
            </a:fld>
            <a:endParaRPr lang="en-US"/>
          </a:p>
        </p:txBody>
      </p:sp>
      <p:sp>
        <p:nvSpPr>
          <p:cNvPr id="783365" name="Rectangle 5"/>
          <p:cNvSpPr>
            <a:spLocks noGrp="1" noChangeArrowheads="1"/>
          </p:cNvSpPr>
          <p:nvPr>
            <p:ph type="title"/>
          </p:nvPr>
        </p:nvSpPr>
        <p:spPr>
          <a:xfrm>
            <a:off x="552450" y="18197"/>
            <a:ext cx="8229600" cy="1143000"/>
          </a:xfrm>
        </p:spPr>
        <p:txBody>
          <a:bodyPr/>
          <a:lstStyle/>
          <a:p>
            <a:r>
              <a:rPr lang="en-US" dirty="0" err="1" smtClean="0"/>
              <a:t>Sondagem</a:t>
            </a:r>
            <a:r>
              <a:rPr lang="en-US" dirty="0" smtClean="0"/>
              <a:t> do </a:t>
            </a:r>
            <a:r>
              <a:rPr lang="en-US" dirty="0" err="1" smtClean="0"/>
              <a:t>concreto</a:t>
            </a:r>
            <a:endParaRPr lang="en-US" dirty="0"/>
          </a:p>
        </p:txBody>
      </p:sp>
      <p:pic>
        <p:nvPicPr>
          <p:cNvPr id="783366" name="Picture 6" descr="IMGP06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990600"/>
            <a:ext cx="6286500" cy="7086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76400" y="6324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CJ Brown Lake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sz="3600" dirty="0" err="1" smtClean="0"/>
              <a:t>Macacos</a:t>
            </a:r>
            <a:r>
              <a:rPr lang="en-US" sz="3600" dirty="0" smtClean="0"/>
              <a:t> </a:t>
            </a:r>
            <a:r>
              <a:rPr lang="en-US" sz="3600" dirty="0" err="1" smtClean="0"/>
              <a:t>hidráulicos</a:t>
            </a:r>
            <a:r>
              <a:rPr lang="en-US" sz="3600" dirty="0" smtClean="0"/>
              <a:t> </a:t>
            </a:r>
            <a:r>
              <a:rPr lang="en-US" sz="3600" dirty="0" err="1" smtClean="0"/>
              <a:t>para</a:t>
            </a:r>
            <a:r>
              <a:rPr lang="en-US" sz="3600" dirty="0" smtClean="0"/>
              <a:t> </a:t>
            </a:r>
            <a:r>
              <a:rPr lang="en-US" sz="3600" dirty="0" err="1" smtClean="0"/>
              <a:t>segurança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481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066800"/>
            <a:ext cx="668390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D3E93FED-9B6E-4E04-A58F-1CA97B19E6F4}" type="slidenum">
              <a:rPr lang="en-US"/>
              <a:pPr/>
              <a:t>5</a:t>
            </a:fld>
            <a:endParaRPr lang="en-US"/>
          </a:p>
        </p:txBody>
      </p:sp>
      <p:sp>
        <p:nvSpPr>
          <p:cNvPr id="76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990600"/>
          </a:xfrm>
        </p:spPr>
        <p:txBody>
          <a:bodyPr/>
          <a:lstStyle/>
          <a:p>
            <a:r>
              <a:rPr lang="en-US" b="1" dirty="0">
                <a:solidFill>
                  <a:schemeClr val="accent6"/>
                </a:solidFill>
              </a:rPr>
              <a:t>Service Bridge</a:t>
            </a:r>
          </a:p>
        </p:txBody>
      </p:sp>
      <p:pic>
        <p:nvPicPr>
          <p:cNvPr id="5" name="Picture 4" descr="Bridge Inspection with ropes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2247900" y="1885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2" cstate="print"/>
          <a:srcRect t="20784" b="28542"/>
          <a:stretch>
            <a:fillRect/>
          </a:stretch>
        </p:blipFill>
        <p:spPr bwMode="auto">
          <a:xfrm>
            <a:off x="609600" y="1447800"/>
            <a:ext cx="721766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228600" y="228600"/>
            <a:ext cx="86868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PT" sz="2400" dirty="0" err="1" smtClean="0"/>
              <a:t>Inspecione</a:t>
            </a:r>
            <a:r>
              <a:rPr lang="pt-PT" sz="2400" dirty="0" smtClean="0"/>
              <a:t> os lados a jusante e equipamentos de operação da comporta radial caso apareçam ferrugem, corrosão, membros dobrados, </a:t>
            </a:r>
            <a:r>
              <a:rPr lang="pt-PT" sz="2400" dirty="0" err="1" smtClean="0"/>
              <a:t>etc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381000" y="228600"/>
            <a:ext cx="8458200" cy="95410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tx2"/>
                </a:solidFill>
              </a:rPr>
              <a:t>Fissura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</a:rPr>
              <a:t>localizada</a:t>
            </a:r>
            <a:r>
              <a:rPr lang="en-US" sz="2800" b="1" dirty="0" smtClean="0">
                <a:solidFill>
                  <a:schemeClr val="tx2"/>
                </a:solidFill>
              </a:rPr>
              <a:t> a </a:t>
            </a:r>
            <a:r>
              <a:rPr lang="en-US" sz="2800" b="1" dirty="0" err="1" smtClean="0">
                <a:solidFill>
                  <a:schemeClr val="tx2"/>
                </a:solidFill>
              </a:rPr>
              <a:t>montante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</a:rPr>
              <a:t>na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</a:rPr>
              <a:t>viga</a:t>
            </a:r>
            <a:r>
              <a:rPr lang="en-US" sz="2800" b="1" dirty="0" smtClean="0">
                <a:solidFill>
                  <a:schemeClr val="tx2"/>
                </a:solidFill>
              </a:rPr>
              <a:t> de </a:t>
            </a:r>
            <a:r>
              <a:rPr lang="en-US" sz="2800" b="1" dirty="0" err="1" smtClean="0">
                <a:solidFill>
                  <a:schemeClr val="tx2"/>
                </a:solidFill>
              </a:rPr>
              <a:t>ancoragem</a:t>
            </a:r>
            <a:r>
              <a:rPr lang="en-US" sz="2800" b="1" dirty="0" smtClean="0">
                <a:solidFill>
                  <a:schemeClr val="tx2"/>
                </a:solidFill>
              </a:rPr>
              <a:t> dos </a:t>
            </a:r>
            <a:r>
              <a:rPr lang="en-US" sz="2800" b="1" dirty="0" err="1" smtClean="0">
                <a:solidFill>
                  <a:schemeClr val="tx2"/>
                </a:solidFill>
              </a:rPr>
              <a:t>pilares</a:t>
            </a:r>
            <a:r>
              <a:rPr lang="en-US" sz="2800" b="1" dirty="0" smtClean="0">
                <a:solidFill>
                  <a:schemeClr val="tx2"/>
                </a:solidFill>
              </a:rPr>
              <a:t>.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93188" name="Picture 5" descr="D:\My Documents\My Pictures\Kaw Pier 8.jpg"/>
          <p:cNvPicPr>
            <a:picLocks noChangeAspect="1" noChangeArrowheads="1"/>
          </p:cNvPicPr>
          <p:nvPr/>
        </p:nvPicPr>
        <p:blipFill>
          <a:blip r:embed="rId2" cstate="print"/>
          <a:srcRect t="8992" r="1694" b="5722"/>
          <a:stretch>
            <a:fillRect/>
          </a:stretch>
        </p:blipFill>
        <p:spPr bwMode="auto">
          <a:xfrm>
            <a:off x="2438400" y="1828800"/>
            <a:ext cx="36845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9" name="Oval 9"/>
          <p:cNvSpPr>
            <a:spLocks noChangeArrowheads="1"/>
          </p:cNvSpPr>
          <p:nvPr/>
        </p:nvSpPr>
        <p:spPr bwMode="auto">
          <a:xfrm rot="5400000">
            <a:off x="2209800" y="2971800"/>
            <a:ext cx="4648200" cy="2209800"/>
          </a:xfrm>
          <a:prstGeom prst="ellips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b="1" dirty="0" smtClean="0"/>
              <a:t>                                                                                 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0156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2000" dirty="0" smtClean="0"/>
              <a:t>Manchas de oxidação estão saindo dos pilares no nível da viga de amarração e atrás dos pilares. Fonte possível são as articulações nos pilares apenas a montante das comportas. </a:t>
            </a:r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93812"/>
            <a:ext cx="3354388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293812"/>
            <a:ext cx="3354388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4" name="Picture 6"/>
          <p:cNvPicPr>
            <a:picLocks noChangeAspect="1" noChangeArrowheads="1"/>
          </p:cNvPicPr>
          <p:nvPr/>
        </p:nvPicPr>
        <p:blipFill>
          <a:blip r:embed="rId4" cstate="print"/>
          <a:srcRect t="10345" b="33626"/>
          <a:stretch>
            <a:fillRect/>
          </a:stretch>
        </p:blipFill>
        <p:spPr bwMode="auto">
          <a:xfrm>
            <a:off x="4495800" y="3819525"/>
            <a:ext cx="33528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5" name="Picture 7" descr="DSC0527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810000"/>
            <a:ext cx="3354388" cy="2514600"/>
          </a:xfrm>
          <a:prstGeom prst="rect">
            <a:avLst/>
          </a:prstGeom>
          <a:noFill/>
          <a:ln w="12700" algn="in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2135338" y="152400"/>
            <a:ext cx="4905109" cy="58477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tx2"/>
                </a:solidFill>
              </a:rPr>
              <a:t>Vigas</a:t>
            </a:r>
            <a:r>
              <a:rPr lang="en-US" sz="1600" b="1" dirty="0" smtClean="0">
                <a:solidFill>
                  <a:schemeClr val="tx2"/>
                </a:solidFill>
              </a:rPr>
              <a:t> de </a:t>
            </a:r>
            <a:r>
              <a:rPr lang="en-US" sz="1600" b="1" dirty="0" err="1">
                <a:solidFill>
                  <a:schemeClr val="tx2"/>
                </a:solidFill>
              </a:rPr>
              <a:t>a</a:t>
            </a:r>
            <a:r>
              <a:rPr lang="en-US" sz="1600" b="1" dirty="0" err="1" smtClean="0">
                <a:solidFill>
                  <a:schemeClr val="tx2"/>
                </a:solidFill>
              </a:rPr>
              <a:t>marração</a:t>
            </a:r>
            <a:r>
              <a:rPr lang="en-US" sz="1600" b="1" dirty="0" smtClean="0">
                <a:solidFill>
                  <a:schemeClr val="tx2"/>
                </a:solidFill>
              </a:rPr>
              <a:t> </a:t>
            </a:r>
            <a:r>
              <a:rPr lang="en-US" sz="1600" b="1" dirty="0" err="1" smtClean="0">
                <a:solidFill>
                  <a:schemeClr val="tx2"/>
                </a:solidFill>
              </a:rPr>
              <a:t>seguram</a:t>
            </a:r>
            <a:r>
              <a:rPr lang="en-US" sz="1600" b="1" dirty="0" smtClean="0">
                <a:solidFill>
                  <a:schemeClr val="tx2"/>
                </a:solidFill>
              </a:rPr>
              <a:t> as </a:t>
            </a:r>
            <a:r>
              <a:rPr lang="en-US" sz="1600" b="1" dirty="0" err="1" smtClean="0">
                <a:solidFill>
                  <a:schemeClr val="tx2"/>
                </a:solidFill>
              </a:rPr>
              <a:t>comportas</a:t>
            </a:r>
            <a:r>
              <a:rPr lang="en-US" sz="1600" b="1" dirty="0" smtClean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no </a:t>
            </a:r>
            <a:r>
              <a:rPr lang="en-US" sz="1600" b="1" dirty="0" err="1" smtClean="0">
                <a:solidFill>
                  <a:schemeClr val="tx2"/>
                </a:solidFill>
              </a:rPr>
              <a:t>lugar</a:t>
            </a:r>
            <a:r>
              <a:rPr lang="en-US" sz="1600" b="1" dirty="0" smtClean="0">
                <a:solidFill>
                  <a:schemeClr val="tx2"/>
                </a:solidFill>
              </a:rPr>
              <a:t>, </a:t>
            </a:r>
            <a:r>
              <a:rPr lang="en-US" sz="1600" b="1" dirty="0" err="1" smtClean="0">
                <a:solidFill>
                  <a:schemeClr val="tx2"/>
                </a:solidFill>
              </a:rPr>
              <a:t>há</a:t>
            </a:r>
            <a:r>
              <a:rPr lang="en-US" sz="1600" b="1" dirty="0" smtClean="0">
                <a:solidFill>
                  <a:schemeClr val="tx2"/>
                </a:solidFill>
              </a:rPr>
              <a:t> </a:t>
            </a:r>
            <a:r>
              <a:rPr lang="en-US" sz="1600" b="1" dirty="0" err="1" smtClean="0">
                <a:solidFill>
                  <a:schemeClr val="tx2"/>
                </a:solidFill>
              </a:rPr>
              <a:t>oxidação</a:t>
            </a:r>
            <a:r>
              <a:rPr lang="en-US" sz="1600" b="1" dirty="0" smtClean="0">
                <a:solidFill>
                  <a:schemeClr val="tx2"/>
                </a:solidFill>
              </a:rPr>
              <a:t> laminar </a:t>
            </a:r>
            <a:r>
              <a:rPr lang="en-US" sz="1600" b="1" dirty="0" err="1" smtClean="0">
                <a:solidFill>
                  <a:schemeClr val="tx2"/>
                </a:solidFill>
              </a:rPr>
              <a:t>dentro</a:t>
            </a:r>
            <a:r>
              <a:rPr lang="en-US" sz="1600" b="1" dirty="0" smtClean="0">
                <a:solidFill>
                  <a:schemeClr val="tx2"/>
                </a:solidFill>
              </a:rPr>
              <a:t> dos </a:t>
            </a:r>
            <a:r>
              <a:rPr lang="en-US" sz="1600" b="1" dirty="0" err="1" smtClean="0">
                <a:solidFill>
                  <a:schemeClr val="tx2"/>
                </a:solidFill>
              </a:rPr>
              <a:t>pilares</a:t>
            </a:r>
            <a:endParaRPr lang="en-US" sz="1600" b="1" dirty="0">
              <a:solidFill>
                <a:schemeClr val="tx2"/>
              </a:solidFill>
            </a:endParaRPr>
          </a:p>
        </p:txBody>
      </p:sp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762000"/>
            <a:ext cx="3200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5"/>
          <p:cNvPicPr>
            <a:picLocks noChangeAspect="1" noChangeArrowheads="1"/>
          </p:cNvPicPr>
          <p:nvPr/>
        </p:nvPicPr>
        <p:blipFill>
          <a:blip r:embed="rId3" cstate="print"/>
          <a:srcRect t="7843" b="9148"/>
          <a:stretch>
            <a:fillRect/>
          </a:stretch>
        </p:blipFill>
        <p:spPr bwMode="auto">
          <a:xfrm>
            <a:off x="1219200" y="4038600"/>
            <a:ext cx="38862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8" name="Picture 6"/>
          <p:cNvPicPr>
            <a:picLocks noChangeAspect="1" noChangeArrowheads="1"/>
          </p:cNvPicPr>
          <p:nvPr/>
        </p:nvPicPr>
        <p:blipFill>
          <a:blip r:embed="rId4" cstate="print"/>
          <a:srcRect l="4692" t="12511" b="8253"/>
          <a:stretch>
            <a:fillRect/>
          </a:stretch>
        </p:blipFill>
        <p:spPr bwMode="auto">
          <a:xfrm>
            <a:off x="457200" y="762000"/>
            <a:ext cx="464343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9" name="Oval 7"/>
          <p:cNvSpPr>
            <a:spLocks noChangeArrowheads="1"/>
          </p:cNvSpPr>
          <p:nvPr/>
        </p:nvSpPr>
        <p:spPr bwMode="auto">
          <a:xfrm>
            <a:off x="990600" y="1828800"/>
            <a:ext cx="533400" cy="1066800"/>
          </a:xfrm>
          <a:prstGeom prst="ellips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40" name="Oval 8"/>
          <p:cNvSpPr>
            <a:spLocks noChangeArrowheads="1"/>
          </p:cNvSpPr>
          <p:nvPr/>
        </p:nvSpPr>
        <p:spPr bwMode="auto">
          <a:xfrm>
            <a:off x="7162800" y="2895600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41" name="Oval 9"/>
          <p:cNvSpPr>
            <a:spLocks noChangeArrowheads="1"/>
          </p:cNvSpPr>
          <p:nvPr/>
        </p:nvSpPr>
        <p:spPr bwMode="auto">
          <a:xfrm>
            <a:off x="2057400" y="4724400"/>
            <a:ext cx="3200400" cy="1752600"/>
          </a:xfrm>
          <a:prstGeom prst="ellips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42" name="Line 10"/>
          <p:cNvSpPr>
            <a:spLocks noChangeShapeType="1"/>
          </p:cNvSpPr>
          <p:nvPr/>
        </p:nvSpPr>
        <p:spPr bwMode="auto">
          <a:xfrm>
            <a:off x="1524000" y="2362200"/>
            <a:ext cx="5638800" cy="6858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5243" name="Line 11"/>
          <p:cNvSpPr>
            <a:spLocks noChangeShapeType="1"/>
          </p:cNvSpPr>
          <p:nvPr/>
        </p:nvSpPr>
        <p:spPr bwMode="auto">
          <a:xfrm flipH="1">
            <a:off x="5181600" y="3352800"/>
            <a:ext cx="2133600" cy="20574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685800" y="2590800"/>
            <a:ext cx="39689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chemeClr val="tx2"/>
                </a:solidFill>
              </a:rPr>
              <a:t>Oxidação</a:t>
            </a:r>
            <a:r>
              <a:rPr lang="en-US" b="1" dirty="0" smtClean="0">
                <a:solidFill>
                  <a:schemeClr val="tx2"/>
                </a:solidFill>
              </a:rPr>
              <a:t> laminar no </a:t>
            </a:r>
            <a:r>
              <a:rPr lang="en-US" b="1" dirty="0" err="1" smtClean="0">
                <a:solidFill>
                  <a:schemeClr val="tx2"/>
                </a:solidFill>
              </a:rPr>
              <a:t>braço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crítico</a:t>
            </a:r>
            <a:r>
              <a:rPr lang="en-US" b="1" dirty="0" smtClean="0">
                <a:solidFill>
                  <a:schemeClr val="tx2"/>
                </a:solidFill>
              </a:rPr>
              <a:t>.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96260" name="Line 4"/>
          <p:cNvSpPr>
            <a:spLocks noChangeShapeType="1"/>
          </p:cNvSpPr>
          <p:nvPr/>
        </p:nvSpPr>
        <p:spPr bwMode="auto">
          <a:xfrm>
            <a:off x="4419600" y="4648200"/>
            <a:ext cx="0" cy="838200"/>
          </a:xfrm>
          <a:prstGeom prst="line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124200"/>
            <a:ext cx="3354388" cy="251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0"/>
            <a:ext cx="3354387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4724400" y="2590800"/>
            <a:ext cx="3981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chemeClr val="tx2"/>
                </a:solidFill>
              </a:rPr>
              <a:t>Oxidação</a:t>
            </a:r>
            <a:r>
              <a:rPr lang="en-US" b="1" dirty="0" smtClean="0">
                <a:solidFill>
                  <a:schemeClr val="tx2"/>
                </a:solidFill>
              </a:rPr>
              <a:t> laminar no </a:t>
            </a:r>
            <a:r>
              <a:rPr lang="en-US" b="1" dirty="0" err="1" smtClean="0">
                <a:solidFill>
                  <a:schemeClr val="tx2"/>
                </a:solidFill>
              </a:rPr>
              <a:t>meio</a:t>
            </a:r>
            <a:r>
              <a:rPr lang="en-US" b="1" dirty="0" smtClean="0">
                <a:solidFill>
                  <a:schemeClr val="tx2"/>
                </a:solidFill>
              </a:rPr>
              <a:t> da </a:t>
            </a:r>
            <a:r>
              <a:rPr lang="en-US" b="1" dirty="0" err="1" smtClean="0">
                <a:solidFill>
                  <a:schemeClr val="tx2"/>
                </a:solidFill>
              </a:rPr>
              <a:t>viga</a:t>
            </a:r>
            <a:r>
              <a:rPr lang="en-US" b="1" dirty="0" smtClean="0">
                <a:solidFill>
                  <a:schemeClr val="tx2"/>
                </a:solidFill>
              </a:rPr>
              <a:t>.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762000" y="5638800"/>
            <a:ext cx="3352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chemeClr val="tx2"/>
                </a:solidFill>
              </a:rPr>
              <a:t>Buracos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corroídos</a:t>
            </a:r>
            <a:r>
              <a:rPr lang="en-US" b="1" dirty="0" smtClean="0">
                <a:solidFill>
                  <a:schemeClr val="tx2"/>
                </a:solidFill>
              </a:rPr>
              <a:t> no </a:t>
            </a:r>
            <a:r>
              <a:rPr lang="en-US" b="1" dirty="0" err="1" smtClean="0">
                <a:solidFill>
                  <a:schemeClr val="tx2"/>
                </a:solidFill>
              </a:rPr>
              <a:t>fundo</a:t>
            </a:r>
            <a:r>
              <a:rPr lang="en-US" b="1" dirty="0" smtClean="0">
                <a:solidFill>
                  <a:schemeClr val="tx2"/>
                </a:solidFill>
              </a:rPr>
              <a:t>.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5181600" y="5638800"/>
            <a:ext cx="26212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chemeClr val="tx2"/>
                </a:solidFill>
              </a:rPr>
              <a:t>Viga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Munhão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corroída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9626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048000"/>
            <a:ext cx="3354388" cy="251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2" cstate="print"/>
          <a:srcRect t="8337"/>
          <a:stretch>
            <a:fillRect/>
          </a:stretch>
        </p:blipFill>
        <p:spPr bwMode="auto">
          <a:xfrm>
            <a:off x="6629400" y="2895600"/>
            <a:ext cx="2273300" cy="27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3" cstate="print"/>
          <a:srcRect l="18173" t="15141" r="15948" b="3091"/>
          <a:stretch>
            <a:fillRect/>
          </a:stretch>
        </p:blipFill>
        <p:spPr bwMode="auto">
          <a:xfrm>
            <a:off x="304800" y="3352800"/>
            <a:ext cx="2209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4" cstate="print"/>
          <a:srcRect l="20445" t="6056" r="11407" b="9148"/>
          <a:stretch>
            <a:fillRect/>
          </a:stretch>
        </p:blipFill>
        <p:spPr bwMode="auto">
          <a:xfrm>
            <a:off x="6629400" y="-76200"/>
            <a:ext cx="2286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6" name="Picture 6"/>
          <p:cNvPicPr>
            <a:picLocks noChangeAspect="1" noChangeArrowheads="1"/>
          </p:cNvPicPr>
          <p:nvPr/>
        </p:nvPicPr>
        <p:blipFill>
          <a:blip r:embed="rId5" cstate="print"/>
          <a:srcRect l="27260" r="4591" b="15205"/>
          <a:stretch>
            <a:fillRect/>
          </a:stretch>
        </p:blipFill>
        <p:spPr bwMode="auto">
          <a:xfrm>
            <a:off x="152400" y="76200"/>
            <a:ext cx="2286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743200" y="2133600"/>
            <a:ext cx="3275013" cy="3962400"/>
            <a:chOff x="384" y="480"/>
            <a:chExt cx="1727" cy="2111"/>
          </a:xfrm>
        </p:grpSpPr>
        <p:pic>
          <p:nvPicPr>
            <p:cNvPr id="97296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 t="8337"/>
            <a:stretch>
              <a:fillRect/>
            </a:stretch>
          </p:blipFill>
          <p:spPr bwMode="auto">
            <a:xfrm>
              <a:off x="384" y="480"/>
              <a:ext cx="1727" cy="2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297" name="Oval 9"/>
            <p:cNvSpPr>
              <a:spLocks noChangeArrowheads="1"/>
            </p:cNvSpPr>
            <p:nvPr/>
          </p:nvSpPr>
          <p:spPr bwMode="auto">
            <a:xfrm>
              <a:off x="480" y="1248"/>
              <a:ext cx="144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298" name="Oval 10"/>
            <p:cNvSpPr>
              <a:spLocks noChangeArrowheads="1"/>
            </p:cNvSpPr>
            <p:nvPr/>
          </p:nvSpPr>
          <p:spPr bwMode="auto">
            <a:xfrm>
              <a:off x="1776" y="2112"/>
              <a:ext cx="144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299" name="Oval 11"/>
            <p:cNvSpPr>
              <a:spLocks noChangeArrowheads="1"/>
            </p:cNvSpPr>
            <p:nvPr/>
          </p:nvSpPr>
          <p:spPr bwMode="auto">
            <a:xfrm>
              <a:off x="480" y="2112"/>
              <a:ext cx="144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00" name="Oval 12"/>
            <p:cNvSpPr>
              <a:spLocks noChangeArrowheads="1"/>
            </p:cNvSpPr>
            <p:nvPr/>
          </p:nvSpPr>
          <p:spPr bwMode="auto">
            <a:xfrm>
              <a:off x="1806" y="1248"/>
              <a:ext cx="144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7288" name="Line 13"/>
          <p:cNvSpPr>
            <a:spLocks noChangeShapeType="1"/>
          </p:cNvSpPr>
          <p:nvPr/>
        </p:nvSpPr>
        <p:spPr bwMode="auto">
          <a:xfrm flipH="1" flipV="1">
            <a:off x="1447800" y="1600200"/>
            <a:ext cx="1524000" cy="20574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7289" name="Line 14"/>
          <p:cNvSpPr>
            <a:spLocks noChangeShapeType="1"/>
          </p:cNvSpPr>
          <p:nvPr/>
        </p:nvSpPr>
        <p:spPr bwMode="auto">
          <a:xfrm flipV="1">
            <a:off x="5638800" y="1524000"/>
            <a:ext cx="1981200" cy="21336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7290" name="Line 15"/>
          <p:cNvSpPr>
            <a:spLocks noChangeShapeType="1"/>
          </p:cNvSpPr>
          <p:nvPr/>
        </p:nvSpPr>
        <p:spPr bwMode="auto">
          <a:xfrm flipH="1" flipV="1">
            <a:off x="1447800" y="4876800"/>
            <a:ext cx="1524000" cy="5334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7291" name="Line 16"/>
          <p:cNvSpPr>
            <a:spLocks noChangeShapeType="1"/>
          </p:cNvSpPr>
          <p:nvPr/>
        </p:nvSpPr>
        <p:spPr bwMode="auto">
          <a:xfrm flipV="1">
            <a:off x="5638800" y="4343400"/>
            <a:ext cx="1828800" cy="10668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7292" name="Text Box 17"/>
          <p:cNvSpPr txBox="1">
            <a:spLocks noChangeArrowheads="1"/>
          </p:cNvSpPr>
          <p:nvPr/>
        </p:nvSpPr>
        <p:spPr bwMode="auto">
          <a:xfrm>
            <a:off x="7010400" y="1981200"/>
            <a:ext cx="2133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err="1" smtClean="0">
                <a:solidFill>
                  <a:schemeClr val="tx2"/>
                </a:solidFill>
              </a:rPr>
              <a:t>Fissura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na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solda</a:t>
            </a:r>
            <a:r>
              <a:rPr lang="en-US" b="1" dirty="0" smtClean="0">
                <a:solidFill>
                  <a:schemeClr val="tx2"/>
                </a:solidFill>
              </a:rPr>
              <a:t>  do </a:t>
            </a:r>
            <a:r>
              <a:rPr lang="en-US" b="1" dirty="0" err="1" smtClean="0">
                <a:solidFill>
                  <a:schemeClr val="tx2"/>
                </a:solidFill>
              </a:rPr>
              <a:t>friso</a:t>
            </a:r>
            <a:r>
              <a:rPr lang="en-US" b="1" dirty="0" smtClean="0">
                <a:solidFill>
                  <a:schemeClr val="tx2"/>
                </a:solidFill>
              </a:rPr>
              <a:t> da </a:t>
            </a:r>
            <a:r>
              <a:rPr lang="en-US" b="1" dirty="0" err="1" smtClean="0">
                <a:solidFill>
                  <a:schemeClr val="tx2"/>
                </a:solidFill>
              </a:rPr>
              <a:t>Comporta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chemeClr val="tx2"/>
                </a:solidFill>
              </a:rPr>
              <a:t>1.</a:t>
            </a:r>
          </a:p>
        </p:txBody>
      </p:sp>
      <p:sp>
        <p:nvSpPr>
          <p:cNvPr id="97293" name="Text Box 18"/>
          <p:cNvSpPr txBox="1">
            <a:spLocks noChangeArrowheads="1"/>
          </p:cNvSpPr>
          <p:nvPr/>
        </p:nvSpPr>
        <p:spPr bwMode="auto">
          <a:xfrm>
            <a:off x="228600" y="2133600"/>
            <a:ext cx="2286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err="1" smtClean="0">
                <a:solidFill>
                  <a:schemeClr val="tx2"/>
                </a:solidFill>
              </a:rPr>
              <a:t>Fissura</a:t>
            </a:r>
            <a:r>
              <a:rPr lang="en-US" b="1" dirty="0" smtClean="0">
                <a:solidFill>
                  <a:schemeClr val="tx2"/>
                </a:solidFill>
              </a:rPr>
              <a:t> no </a:t>
            </a:r>
            <a:r>
              <a:rPr lang="en-US" b="1" dirty="0" err="1" smtClean="0">
                <a:solidFill>
                  <a:schemeClr val="tx2"/>
                </a:solidFill>
              </a:rPr>
              <a:t>friso</a:t>
            </a:r>
            <a:r>
              <a:rPr lang="en-US" b="1" dirty="0" smtClean="0">
                <a:solidFill>
                  <a:schemeClr val="tx2"/>
                </a:solidFill>
              </a:rPr>
              <a:t> e </a:t>
            </a:r>
            <a:r>
              <a:rPr lang="en-US" b="1" dirty="0" err="1" smtClean="0">
                <a:solidFill>
                  <a:schemeClr val="tx2"/>
                </a:solidFill>
              </a:rPr>
              <a:t>na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solda</a:t>
            </a:r>
            <a:r>
              <a:rPr lang="en-US" b="1" dirty="0" smtClean="0">
                <a:solidFill>
                  <a:schemeClr val="tx2"/>
                </a:solidFill>
              </a:rPr>
              <a:t> da </a:t>
            </a:r>
            <a:r>
              <a:rPr lang="en-US" b="1" dirty="0" err="1" smtClean="0">
                <a:solidFill>
                  <a:schemeClr val="tx2"/>
                </a:solidFill>
              </a:rPr>
              <a:t>Comporta</a:t>
            </a:r>
            <a:r>
              <a:rPr lang="en-US" b="1" dirty="0" smtClean="0">
                <a:solidFill>
                  <a:schemeClr val="tx2"/>
                </a:solidFill>
              </a:rPr>
              <a:t> 2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97294" name="Text Box 19"/>
          <p:cNvSpPr txBox="1">
            <a:spLocks noChangeArrowheads="1"/>
          </p:cNvSpPr>
          <p:nvPr/>
        </p:nvSpPr>
        <p:spPr bwMode="auto">
          <a:xfrm>
            <a:off x="457200" y="5410200"/>
            <a:ext cx="2133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err="1" smtClean="0">
                <a:solidFill>
                  <a:schemeClr val="tx2"/>
                </a:solidFill>
              </a:rPr>
              <a:t>Rachadura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na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solda</a:t>
            </a:r>
            <a:r>
              <a:rPr lang="en-US" b="1" dirty="0" smtClean="0">
                <a:solidFill>
                  <a:schemeClr val="tx2"/>
                </a:solidFill>
              </a:rPr>
              <a:t> do </a:t>
            </a:r>
            <a:r>
              <a:rPr lang="en-US" b="1" dirty="0" err="1" smtClean="0">
                <a:solidFill>
                  <a:schemeClr val="tx2"/>
                </a:solidFill>
              </a:rPr>
              <a:t>friso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na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comporta</a:t>
            </a:r>
            <a:r>
              <a:rPr lang="en-US" b="1" dirty="0" smtClean="0">
                <a:solidFill>
                  <a:schemeClr val="tx2"/>
                </a:solidFill>
              </a:rPr>
              <a:t>  </a:t>
            </a:r>
            <a:r>
              <a:rPr lang="en-US" b="1" dirty="0">
                <a:solidFill>
                  <a:schemeClr val="tx2"/>
                </a:solidFill>
              </a:rPr>
              <a:t>2.</a:t>
            </a:r>
          </a:p>
        </p:txBody>
      </p:sp>
      <p:sp>
        <p:nvSpPr>
          <p:cNvPr id="97295" name="Text Box 20"/>
          <p:cNvSpPr txBox="1">
            <a:spLocks noChangeArrowheads="1"/>
          </p:cNvSpPr>
          <p:nvPr/>
        </p:nvSpPr>
        <p:spPr bwMode="auto">
          <a:xfrm>
            <a:off x="6477000" y="5562600"/>
            <a:ext cx="365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err="1" smtClean="0">
                <a:solidFill>
                  <a:schemeClr val="tx2"/>
                </a:solidFill>
              </a:rPr>
              <a:t>Corrosão</a:t>
            </a:r>
            <a:r>
              <a:rPr lang="en-US" b="1" dirty="0" smtClean="0">
                <a:solidFill>
                  <a:schemeClr val="tx2"/>
                </a:solidFill>
              </a:rPr>
              <a:t> entre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friso</a:t>
            </a:r>
            <a:r>
              <a:rPr lang="en-US" b="1" dirty="0" smtClean="0">
                <a:solidFill>
                  <a:schemeClr val="tx2"/>
                </a:solidFill>
              </a:rPr>
              <a:t> e </a:t>
            </a:r>
            <a:r>
              <a:rPr lang="en-US" b="1" dirty="0" err="1" smtClean="0">
                <a:solidFill>
                  <a:schemeClr val="tx2"/>
                </a:solidFill>
              </a:rPr>
              <a:t>viga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1066800" y="2971800"/>
            <a:ext cx="746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O </a:t>
            </a:r>
            <a:r>
              <a:rPr lang="en-US" b="1" dirty="0" err="1">
                <a:solidFill>
                  <a:schemeClr val="tx2"/>
                </a:solidFill>
              </a:rPr>
              <a:t>b</a:t>
            </a:r>
            <a:r>
              <a:rPr lang="en-US" b="1" dirty="0" err="1" smtClean="0">
                <a:solidFill>
                  <a:schemeClr val="tx2"/>
                </a:solidFill>
              </a:rPr>
              <a:t>raço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direito</a:t>
            </a:r>
            <a:r>
              <a:rPr lang="en-US" b="1" dirty="0" smtClean="0">
                <a:solidFill>
                  <a:schemeClr val="tx2"/>
                </a:solidFill>
              </a:rPr>
              <a:t> de </a:t>
            </a:r>
            <a:r>
              <a:rPr lang="en-US" b="1" dirty="0" err="1" smtClean="0">
                <a:solidFill>
                  <a:schemeClr val="tx2"/>
                </a:solidFill>
              </a:rPr>
              <a:t>escora</a:t>
            </a:r>
            <a:r>
              <a:rPr lang="en-US" b="1" dirty="0" smtClean="0">
                <a:solidFill>
                  <a:schemeClr val="tx2"/>
                </a:solidFill>
              </a:rPr>
              <a:t> da </a:t>
            </a:r>
            <a:r>
              <a:rPr lang="en-US" b="1" dirty="0" err="1" smtClean="0">
                <a:solidFill>
                  <a:schemeClr val="tx2"/>
                </a:solidFill>
              </a:rPr>
              <a:t>Comporta</a:t>
            </a:r>
            <a:r>
              <a:rPr lang="en-US" b="1" dirty="0" smtClean="0">
                <a:solidFill>
                  <a:schemeClr val="tx2"/>
                </a:solidFill>
              </a:rPr>
              <a:t> 4 </a:t>
            </a:r>
            <a:r>
              <a:rPr lang="en-US" b="1" dirty="0" err="1" smtClean="0">
                <a:solidFill>
                  <a:schemeClr val="tx2"/>
                </a:solidFill>
              </a:rPr>
              <a:t>está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levemente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torcido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chemeClr val="tx2"/>
                </a:solidFill>
              </a:rPr>
              <a:t>right strut </a:t>
            </a:r>
            <a:r>
              <a:rPr lang="en-US" b="1" dirty="0" smtClean="0">
                <a:solidFill>
                  <a:schemeClr val="tx2"/>
                </a:solidFill>
              </a:rPr>
              <a:t>arm.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98308" name="Picture 4" descr="DSC05370"/>
          <p:cNvPicPr>
            <a:picLocks noChangeAspect="1" noChangeArrowheads="1"/>
          </p:cNvPicPr>
          <p:nvPr/>
        </p:nvPicPr>
        <p:blipFill>
          <a:blip r:embed="rId2" cstate="print"/>
          <a:srcRect t="4131" b="39601"/>
          <a:stretch>
            <a:fillRect/>
          </a:stretch>
        </p:blipFill>
        <p:spPr bwMode="auto">
          <a:xfrm>
            <a:off x="533400" y="381000"/>
            <a:ext cx="3352800" cy="2513013"/>
          </a:xfrm>
          <a:prstGeom prst="rect">
            <a:avLst/>
          </a:prstGeom>
          <a:noFill/>
          <a:ln w="12700" algn="in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8309" name="Picture 5" descr="DSC053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81000"/>
            <a:ext cx="3352800" cy="2514600"/>
          </a:xfrm>
          <a:prstGeom prst="rect">
            <a:avLst/>
          </a:prstGeom>
          <a:noFill/>
          <a:ln w="12700" algn="in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8310" name="Picture 6" descr="DSC05374"/>
          <p:cNvPicPr>
            <a:picLocks noChangeAspect="1" noChangeArrowheads="1"/>
          </p:cNvPicPr>
          <p:nvPr/>
        </p:nvPicPr>
        <p:blipFill>
          <a:blip r:embed="rId4" cstate="print"/>
          <a:srcRect t="19867" b="23909"/>
          <a:stretch>
            <a:fillRect/>
          </a:stretch>
        </p:blipFill>
        <p:spPr bwMode="auto">
          <a:xfrm>
            <a:off x="609600" y="3352800"/>
            <a:ext cx="3352800" cy="2513013"/>
          </a:xfrm>
          <a:prstGeom prst="rect">
            <a:avLst/>
          </a:prstGeom>
          <a:noFill/>
          <a:ln w="12700" algn="in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8311" name="Picture 7" descr="P0003878"/>
          <p:cNvPicPr>
            <a:picLocks noChangeAspect="1" noChangeArrowheads="1"/>
          </p:cNvPicPr>
          <p:nvPr/>
        </p:nvPicPr>
        <p:blipFill>
          <a:blip r:embed="rId5" cstate="print"/>
          <a:srcRect l="11137"/>
          <a:stretch>
            <a:fillRect/>
          </a:stretch>
        </p:blipFill>
        <p:spPr bwMode="auto">
          <a:xfrm>
            <a:off x="4876800" y="3429000"/>
            <a:ext cx="3352800" cy="2514600"/>
          </a:xfrm>
          <a:prstGeom prst="rect">
            <a:avLst/>
          </a:prstGeom>
          <a:noFill/>
          <a:ln w="12700" algn="in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8312" name="Text Box 8"/>
          <p:cNvSpPr txBox="1">
            <a:spLocks noChangeArrowheads="1"/>
          </p:cNvSpPr>
          <p:nvPr/>
        </p:nvSpPr>
        <p:spPr bwMode="auto">
          <a:xfrm>
            <a:off x="457200" y="5983069"/>
            <a:ext cx="3886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chemeClr val="tx2"/>
                </a:solidFill>
              </a:rPr>
              <a:t>Falha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na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viga</a:t>
            </a:r>
            <a:r>
              <a:rPr lang="en-US" b="1" dirty="0" smtClean="0">
                <a:solidFill>
                  <a:schemeClr val="tx2"/>
                </a:solidFill>
              </a:rPr>
              <a:t> inferior </a:t>
            </a:r>
            <a:r>
              <a:rPr lang="en-US" b="1" dirty="0" err="1" smtClean="0">
                <a:solidFill>
                  <a:schemeClr val="tx2"/>
                </a:solidFill>
              </a:rPr>
              <a:t>da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Comporta</a:t>
            </a:r>
            <a:r>
              <a:rPr lang="en-US" b="1" dirty="0" smtClean="0">
                <a:solidFill>
                  <a:schemeClr val="tx2"/>
                </a:solidFill>
              </a:rPr>
              <a:t> 4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98313" name="Text Box 9"/>
          <p:cNvSpPr txBox="1">
            <a:spLocks noChangeArrowheads="1"/>
          </p:cNvSpPr>
          <p:nvPr/>
        </p:nvSpPr>
        <p:spPr bwMode="auto">
          <a:xfrm>
            <a:off x="5181600" y="5943600"/>
            <a:ext cx="2438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err="1" smtClean="0">
                <a:solidFill>
                  <a:schemeClr val="tx2"/>
                </a:solidFill>
              </a:rPr>
              <a:t>Fissura</a:t>
            </a:r>
            <a:r>
              <a:rPr lang="en-US" b="1" dirty="0" smtClean="0">
                <a:solidFill>
                  <a:schemeClr val="tx2"/>
                </a:solidFill>
              </a:rPr>
              <a:t> no </a:t>
            </a:r>
            <a:r>
              <a:rPr lang="en-US" b="1" dirty="0" err="1" smtClean="0">
                <a:solidFill>
                  <a:schemeClr val="tx2"/>
                </a:solidFill>
              </a:rPr>
              <a:t>friso</a:t>
            </a:r>
            <a:r>
              <a:rPr lang="en-US" b="1" dirty="0" smtClean="0">
                <a:solidFill>
                  <a:schemeClr val="tx2"/>
                </a:solidFill>
              </a:rPr>
              <a:t> da </a:t>
            </a:r>
            <a:r>
              <a:rPr lang="en-US" b="1" dirty="0" err="1" smtClean="0">
                <a:solidFill>
                  <a:schemeClr val="tx2"/>
                </a:solidFill>
              </a:rPr>
              <a:t>Comporta</a:t>
            </a:r>
            <a:r>
              <a:rPr lang="en-US" b="1" dirty="0" smtClean="0">
                <a:solidFill>
                  <a:schemeClr val="tx2"/>
                </a:solidFill>
              </a:rPr>
              <a:t>  5.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228600" y="3810000"/>
            <a:ext cx="5562600" cy="147732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dirty="0" smtClean="0"/>
              <a:t>As correntes estão muito enferrujadas, desenvolveram bolsões de ferrugem entre os membros, se torcem nos dentes do guincho e / ou os anéis de retenção se arrebentam, desmoronando partes da corrente</a:t>
            </a:r>
            <a:r>
              <a:rPr lang="en-US" b="1" dirty="0" smtClean="0">
                <a:solidFill>
                  <a:schemeClr val="tx2"/>
                </a:solidFill>
              </a:rPr>
              <a:t>.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2741613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Picture 5" descr="fg tg 10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0"/>
            <a:ext cx="2743200" cy="3657600"/>
          </a:xfrm>
          <a:prstGeom prst="rect">
            <a:avLst/>
          </a:prstGeom>
          <a:noFill/>
          <a:ln w="12700" algn="in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93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0938" y="-7620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5867400" y="3581400"/>
            <a:ext cx="3276600" cy="230832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PT" dirty="0" smtClean="0"/>
              <a:t>Os parafusos de fixação que prendem as plataformas de elevação para os topos dos pilares estão se enfraquecendo devido a corrosão da oxidação. Muitos estão frouxos e podem puxar as plataformas na água. 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2" cstate="print"/>
          <a:srcRect l="16676"/>
          <a:stretch>
            <a:fillRect/>
          </a:stretch>
        </p:blipFill>
        <p:spPr bwMode="auto">
          <a:xfrm>
            <a:off x="7010400" y="2438400"/>
            <a:ext cx="18097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1982343" y="5410200"/>
            <a:ext cx="518879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PT" sz="2000" dirty="0" smtClean="0"/>
              <a:t>Cabos de aço planos possuem vários locais </a:t>
            </a:r>
          </a:p>
          <a:p>
            <a:pPr algn="ctr"/>
            <a:r>
              <a:rPr lang="pt-PT" sz="2000" dirty="0" smtClean="0"/>
              <a:t>oxidados desde a última inspeção</a:t>
            </a:r>
            <a:r>
              <a:rPr lang="en-US" sz="2000" b="1" dirty="0" smtClean="0">
                <a:solidFill>
                  <a:schemeClr val="tx2"/>
                </a:solidFill>
              </a:rPr>
              <a:t>.</a:t>
            </a:r>
            <a:endParaRPr lang="en-US" sz="2000" b="1" dirty="0">
              <a:solidFill>
                <a:schemeClr val="tx2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09800" y="228600"/>
            <a:ext cx="4725988" cy="3600450"/>
            <a:chOff x="384" y="432"/>
            <a:chExt cx="2833" cy="2124"/>
          </a:xfrm>
        </p:grpSpPr>
        <p:pic>
          <p:nvPicPr>
            <p:cNvPr id="100361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4" y="432"/>
              <a:ext cx="2833" cy="2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0362" name="Oval 7"/>
            <p:cNvSpPr>
              <a:spLocks noChangeArrowheads="1"/>
            </p:cNvSpPr>
            <p:nvPr/>
          </p:nvSpPr>
          <p:spPr bwMode="auto">
            <a:xfrm>
              <a:off x="624" y="1920"/>
              <a:ext cx="96" cy="14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363" name="Oval 8"/>
            <p:cNvSpPr>
              <a:spLocks noChangeArrowheads="1"/>
            </p:cNvSpPr>
            <p:nvPr/>
          </p:nvSpPr>
          <p:spPr bwMode="auto">
            <a:xfrm>
              <a:off x="2892" y="1920"/>
              <a:ext cx="96" cy="14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0358" name="Line 9"/>
          <p:cNvSpPr>
            <a:spLocks noChangeShapeType="1"/>
          </p:cNvSpPr>
          <p:nvPr/>
        </p:nvSpPr>
        <p:spPr bwMode="auto">
          <a:xfrm>
            <a:off x="6553200" y="2895600"/>
            <a:ext cx="838200" cy="11430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pic>
        <p:nvPicPr>
          <p:cNvPr id="100359" name="Picture 10"/>
          <p:cNvPicPr>
            <a:picLocks noChangeAspect="1" noChangeArrowheads="1"/>
          </p:cNvPicPr>
          <p:nvPr/>
        </p:nvPicPr>
        <p:blipFill>
          <a:blip r:embed="rId4" cstate="print"/>
          <a:srcRect l="25926" b="11110"/>
          <a:stretch>
            <a:fillRect/>
          </a:stretch>
        </p:blipFill>
        <p:spPr bwMode="auto">
          <a:xfrm>
            <a:off x="304800" y="2362200"/>
            <a:ext cx="18097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60" name="Line 11"/>
          <p:cNvSpPr>
            <a:spLocks noChangeShapeType="1"/>
          </p:cNvSpPr>
          <p:nvPr/>
        </p:nvSpPr>
        <p:spPr bwMode="auto">
          <a:xfrm flipH="1">
            <a:off x="1143000" y="2971800"/>
            <a:ext cx="1447800" cy="12192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Comportas</a:t>
            </a:r>
            <a:endParaRPr lang="en-US" dirty="0" smtClean="0"/>
          </a:p>
        </p:txBody>
      </p:sp>
      <p:pic>
        <p:nvPicPr>
          <p:cNvPr id="101380" name="Picture 4" descr="P10027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066800"/>
            <a:ext cx="29337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6" descr="Picture 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47800"/>
            <a:ext cx="4876800" cy="323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2" name="Text Box 7"/>
          <p:cNvSpPr txBox="1">
            <a:spLocks noChangeArrowheads="1"/>
          </p:cNvSpPr>
          <p:nvPr/>
        </p:nvSpPr>
        <p:spPr bwMode="auto">
          <a:xfrm>
            <a:off x="990600" y="5105400"/>
            <a:ext cx="457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 smtClean="0"/>
              <a:t>Inspeção</a:t>
            </a:r>
            <a:r>
              <a:rPr lang="en-US" sz="2400" dirty="0" smtClean="0"/>
              <a:t> das </a:t>
            </a:r>
            <a:r>
              <a:rPr lang="en-US" sz="2400" dirty="0" err="1" smtClean="0"/>
              <a:t>Comportas</a:t>
            </a:r>
            <a:r>
              <a:rPr lang="en-US" sz="2400" dirty="0" smtClean="0"/>
              <a:t> </a:t>
            </a:r>
            <a:r>
              <a:rPr lang="en-US" sz="2400" dirty="0" err="1" smtClean="0"/>
              <a:t>e</a:t>
            </a:r>
            <a:r>
              <a:rPr lang="en-US" sz="2400" dirty="0" smtClean="0"/>
              <a:t> </a:t>
            </a:r>
            <a:r>
              <a:rPr lang="en-US" sz="2400" dirty="0" err="1" smtClean="0"/>
              <a:t>Impermeabilização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CC7D5-AADD-49FA-8209-475AB0712B2E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677B9356-1F63-4243-8F00-BD9EE588A34F}" type="slidenum">
              <a:rPr lang="en-US"/>
              <a:pPr/>
              <a:t>6</a:t>
            </a:fld>
            <a:endParaRPr lang="en-US"/>
          </a:p>
        </p:txBody>
      </p:sp>
      <p:sp>
        <p:nvSpPr>
          <p:cNvPr id="606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b="1" dirty="0" err="1" smtClean="0">
                <a:solidFill>
                  <a:schemeClr val="accent6"/>
                </a:solidFill>
              </a:rPr>
              <a:t>Equipamento</a:t>
            </a:r>
            <a:r>
              <a:rPr lang="en-US" b="1" dirty="0" smtClean="0">
                <a:solidFill>
                  <a:schemeClr val="accent6"/>
                </a:solidFill>
              </a:rPr>
              <a:t> de </a:t>
            </a:r>
            <a:r>
              <a:rPr lang="en-US" b="1" dirty="0" err="1" smtClean="0">
                <a:solidFill>
                  <a:schemeClr val="accent6"/>
                </a:solidFill>
              </a:rPr>
              <a:t>Inspeção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606211" name="Text Box 3"/>
          <p:cNvSpPr txBox="1">
            <a:spLocks noChangeArrowheads="1"/>
          </p:cNvSpPr>
          <p:nvPr/>
        </p:nvSpPr>
        <p:spPr bwMode="auto">
          <a:xfrm>
            <a:off x="304800" y="685800"/>
            <a:ext cx="8305800" cy="5714384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200"/>
              </a:spcAft>
              <a:buFontTx/>
              <a:buChar char="•"/>
            </a:pPr>
            <a:r>
              <a:rPr lang="en-US" sz="3200" b="1" dirty="0" err="1" smtClean="0">
                <a:solidFill>
                  <a:schemeClr val="accent6"/>
                </a:solidFill>
              </a:rPr>
              <a:t>Equipamentos</a:t>
            </a:r>
            <a:r>
              <a:rPr lang="en-US" sz="3200" b="1" dirty="0" smtClean="0">
                <a:solidFill>
                  <a:schemeClr val="accent6"/>
                </a:solidFill>
              </a:rPr>
              <a:t> de </a:t>
            </a:r>
            <a:r>
              <a:rPr lang="en-US" sz="3200" b="1" dirty="0" err="1" smtClean="0">
                <a:solidFill>
                  <a:schemeClr val="accent6"/>
                </a:solidFill>
              </a:rPr>
              <a:t>segurança</a:t>
            </a:r>
            <a:r>
              <a:rPr lang="en-US" sz="3200" b="1" dirty="0" smtClean="0">
                <a:solidFill>
                  <a:schemeClr val="accent6"/>
                </a:solidFill>
              </a:rPr>
              <a:t>, </a:t>
            </a:r>
            <a:r>
              <a:rPr lang="en-US" sz="3200" b="1" dirty="0" err="1" smtClean="0">
                <a:solidFill>
                  <a:schemeClr val="accent6"/>
                </a:solidFill>
              </a:rPr>
              <a:t>escalando</a:t>
            </a:r>
            <a:r>
              <a:rPr lang="en-US" sz="3200" b="1" dirty="0" smtClean="0">
                <a:solidFill>
                  <a:schemeClr val="accent6"/>
                </a:solidFill>
              </a:rPr>
              <a:t> com </a:t>
            </a:r>
            <a:r>
              <a:rPr lang="en-US" sz="3200" b="1" dirty="0" err="1" smtClean="0">
                <a:solidFill>
                  <a:schemeClr val="accent6"/>
                </a:solidFill>
              </a:rPr>
              <a:t>cadeirinha</a:t>
            </a:r>
            <a:r>
              <a:rPr lang="en-US" sz="3200" b="1" dirty="0" smtClean="0">
                <a:solidFill>
                  <a:schemeClr val="accent6"/>
                </a:solidFill>
              </a:rPr>
              <a:t> de </a:t>
            </a:r>
            <a:r>
              <a:rPr lang="en-US" sz="3200" b="1" dirty="0" err="1" smtClean="0">
                <a:solidFill>
                  <a:schemeClr val="accent6"/>
                </a:solidFill>
              </a:rPr>
              <a:t>alpinismo</a:t>
            </a:r>
            <a:r>
              <a:rPr lang="en-US" sz="3200" b="1" dirty="0" smtClean="0">
                <a:solidFill>
                  <a:schemeClr val="accent6"/>
                </a:solidFill>
              </a:rPr>
              <a:t> </a:t>
            </a:r>
          </a:p>
          <a:p>
            <a:pPr>
              <a:spcBef>
                <a:spcPts val="0"/>
              </a:spcBef>
              <a:spcAft>
                <a:spcPts val="200"/>
              </a:spcAft>
              <a:buFontTx/>
              <a:buChar char="•"/>
            </a:pPr>
            <a:r>
              <a:rPr lang="en-US" sz="3200" b="1" dirty="0" err="1" smtClean="0">
                <a:solidFill>
                  <a:schemeClr val="accent6"/>
                </a:solidFill>
              </a:rPr>
              <a:t>Capa</a:t>
            </a:r>
            <a:r>
              <a:rPr lang="en-US" sz="3200" b="1" dirty="0" smtClean="0">
                <a:solidFill>
                  <a:schemeClr val="accent6"/>
                </a:solidFill>
              </a:rPr>
              <a:t> de </a:t>
            </a:r>
            <a:r>
              <a:rPr lang="en-US" sz="3200" b="1" dirty="0" err="1" smtClean="0">
                <a:solidFill>
                  <a:schemeClr val="accent6"/>
                </a:solidFill>
              </a:rPr>
              <a:t>chuva</a:t>
            </a:r>
            <a:r>
              <a:rPr lang="en-US" sz="3200" b="1" dirty="0" smtClean="0">
                <a:solidFill>
                  <a:schemeClr val="accent6"/>
                </a:solidFill>
              </a:rPr>
              <a:t>, </a:t>
            </a:r>
            <a:r>
              <a:rPr lang="en-US" sz="3200" b="1" dirty="0" err="1" smtClean="0">
                <a:solidFill>
                  <a:schemeClr val="accent6"/>
                </a:solidFill>
              </a:rPr>
              <a:t>botas</a:t>
            </a:r>
            <a:r>
              <a:rPr lang="en-US" sz="3200" b="1" dirty="0" smtClean="0">
                <a:solidFill>
                  <a:schemeClr val="accent6"/>
                </a:solidFill>
              </a:rPr>
              <a:t> de </a:t>
            </a:r>
            <a:r>
              <a:rPr lang="en-US" sz="3200" b="1" dirty="0" err="1" smtClean="0">
                <a:solidFill>
                  <a:schemeClr val="accent6"/>
                </a:solidFill>
              </a:rPr>
              <a:t>borracha</a:t>
            </a:r>
            <a:endParaRPr lang="en-US" sz="3200" b="1" dirty="0" smtClean="0">
              <a:solidFill>
                <a:schemeClr val="accent6"/>
              </a:solidFill>
            </a:endParaRPr>
          </a:p>
          <a:p>
            <a:pPr>
              <a:spcBef>
                <a:spcPts val="0"/>
              </a:spcBef>
              <a:spcAft>
                <a:spcPts val="200"/>
              </a:spcAft>
              <a:buFontTx/>
              <a:buChar char="•"/>
            </a:pPr>
            <a:r>
              <a:rPr lang="en-US" sz="3200" b="1" dirty="0" err="1" smtClean="0">
                <a:solidFill>
                  <a:schemeClr val="accent6"/>
                </a:solidFill>
              </a:rPr>
              <a:t>Martelo</a:t>
            </a:r>
            <a:r>
              <a:rPr lang="en-US" sz="3200" b="1" dirty="0" smtClean="0">
                <a:solidFill>
                  <a:schemeClr val="accent6"/>
                </a:solidFill>
              </a:rPr>
              <a:t> de Rocha, </a:t>
            </a:r>
            <a:r>
              <a:rPr lang="en-US" sz="3200" b="1" dirty="0" err="1" smtClean="0">
                <a:solidFill>
                  <a:schemeClr val="accent6"/>
                </a:solidFill>
              </a:rPr>
              <a:t>Canivete</a:t>
            </a:r>
            <a:r>
              <a:rPr lang="en-US" sz="3200" b="1" dirty="0" smtClean="0">
                <a:solidFill>
                  <a:schemeClr val="accent6"/>
                </a:solidFill>
              </a:rPr>
              <a:t>, </a:t>
            </a:r>
            <a:r>
              <a:rPr lang="en-US" sz="3200" b="1" dirty="0" err="1" smtClean="0">
                <a:solidFill>
                  <a:schemeClr val="accent6"/>
                </a:solidFill>
              </a:rPr>
              <a:t>Sonda</a:t>
            </a:r>
            <a:endParaRPr lang="en-US" sz="3200" b="1" dirty="0" smtClean="0">
              <a:solidFill>
                <a:schemeClr val="accent6"/>
              </a:solidFill>
            </a:endParaRPr>
          </a:p>
          <a:p>
            <a:pPr>
              <a:spcBef>
                <a:spcPts val="0"/>
              </a:spcBef>
              <a:spcAft>
                <a:spcPts val="200"/>
              </a:spcAft>
              <a:buFontTx/>
              <a:buChar char="•"/>
            </a:pPr>
            <a:r>
              <a:rPr lang="en-US" sz="3200" b="1" dirty="0" err="1" smtClean="0">
                <a:solidFill>
                  <a:schemeClr val="accent6"/>
                </a:solidFill>
              </a:rPr>
              <a:t>Lanterna</a:t>
            </a:r>
            <a:endParaRPr lang="en-US" sz="3200" b="1" dirty="0" smtClean="0">
              <a:solidFill>
                <a:schemeClr val="accent6"/>
              </a:solidFill>
            </a:endParaRPr>
          </a:p>
          <a:p>
            <a:pPr>
              <a:spcBef>
                <a:spcPts val="0"/>
              </a:spcBef>
              <a:spcAft>
                <a:spcPts val="200"/>
              </a:spcAft>
              <a:buFontTx/>
              <a:buChar char="•"/>
            </a:pPr>
            <a:r>
              <a:rPr lang="en-US" sz="3200" b="1" dirty="0" err="1" smtClean="0">
                <a:solidFill>
                  <a:schemeClr val="accent6"/>
                </a:solidFill>
              </a:rPr>
              <a:t>Óculos</a:t>
            </a:r>
            <a:r>
              <a:rPr lang="en-US" sz="3200" b="1" dirty="0" smtClean="0">
                <a:solidFill>
                  <a:schemeClr val="accent6"/>
                </a:solidFill>
              </a:rPr>
              <a:t> de campo</a:t>
            </a:r>
          </a:p>
          <a:p>
            <a:pPr>
              <a:spcBef>
                <a:spcPts val="0"/>
              </a:spcBef>
              <a:spcAft>
                <a:spcPts val="200"/>
              </a:spcAft>
              <a:buFontTx/>
              <a:buChar char="•"/>
            </a:pPr>
            <a:r>
              <a:rPr lang="en-US" sz="3200" b="1" dirty="0" err="1" smtClean="0">
                <a:solidFill>
                  <a:schemeClr val="accent6"/>
                </a:solidFill>
              </a:rPr>
              <a:t>Câmera</a:t>
            </a:r>
            <a:endParaRPr lang="en-US" sz="3200" b="1" dirty="0" smtClean="0">
              <a:solidFill>
                <a:schemeClr val="accent6"/>
              </a:solidFill>
            </a:endParaRPr>
          </a:p>
          <a:p>
            <a:pPr>
              <a:spcBef>
                <a:spcPts val="0"/>
              </a:spcBef>
              <a:spcAft>
                <a:spcPts val="200"/>
              </a:spcAft>
              <a:buFontTx/>
              <a:buChar char="•"/>
            </a:pPr>
            <a:r>
              <a:rPr lang="en-US" sz="3200" b="1" dirty="0" err="1" smtClean="0">
                <a:solidFill>
                  <a:schemeClr val="accent6"/>
                </a:solidFill>
              </a:rPr>
              <a:t>Fita</a:t>
            </a:r>
            <a:r>
              <a:rPr lang="en-US" sz="3200" b="1" dirty="0" smtClean="0">
                <a:solidFill>
                  <a:schemeClr val="accent6"/>
                </a:solidFill>
              </a:rPr>
              <a:t> </a:t>
            </a:r>
            <a:r>
              <a:rPr lang="en-US" sz="3200" b="1" dirty="0" err="1" smtClean="0">
                <a:solidFill>
                  <a:schemeClr val="accent6"/>
                </a:solidFill>
              </a:rPr>
              <a:t>métrica</a:t>
            </a:r>
            <a:r>
              <a:rPr lang="en-US" sz="3200" b="1" dirty="0" smtClean="0">
                <a:solidFill>
                  <a:schemeClr val="accent6"/>
                </a:solidFill>
              </a:rPr>
              <a:t>, </a:t>
            </a:r>
            <a:r>
              <a:rPr lang="en-US" sz="3200" b="1" dirty="0" err="1" smtClean="0">
                <a:solidFill>
                  <a:schemeClr val="accent6"/>
                </a:solidFill>
              </a:rPr>
              <a:t>Medidor</a:t>
            </a:r>
            <a:r>
              <a:rPr lang="en-US" sz="3200" b="1" dirty="0" smtClean="0">
                <a:solidFill>
                  <a:schemeClr val="accent6"/>
                </a:solidFill>
              </a:rPr>
              <a:t> de </a:t>
            </a:r>
            <a:r>
              <a:rPr lang="en-US" sz="3200" b="1" dirty="0" err="1" smtClean="0">
                <a:solidFill>
                  <a:schemeClr val="accent6"/>
                </a:solidFill>
              </a:rPr>
              <a:t>Fissuras</a:t>
            </a:r>
            <a:endParaRPr lang="en-US" sz="3200" b="1" dirty="0" smtClean="0">
              <a:solidFill>
                <a:schemeClr val="accent6"/>
              </a:solidFill>
            </a:endParaRPr>
          </a:p>
          <a:p>
            <a:pPr>
              <a:spcBef>
                <a:spcPts val="0"/>
              </a:spcBef>
              <a:spcAft>
                <a:spcPts val="200"/>
              </a:spcAft>
              <a:buFontTx/>
              <a:buChar char="•"/>
            </a:pPr>
            <a:r>
              <a:rPr lang="en-US" sz="3200" b="1" dirty="0" err="1" smtClean="0">
                <a:solidFill>
                  <a:schemeClr val="accent6"/>
                </a:solidFill>
              </a:rPr>
              <a:t>Pesquisa</a:t>
            </a:r>
            <a:r>
              <a:rPr lang="en-US" sz="3200" b="1" dirty="0" smtClean="0">
                <a:solidFill>
                  <a:schemeClr val="accent6"/>
                </a:solidFill>
              </a:rPr>
              <a:t> de </a:t>
            </a:r>
            <a:r>
              <a:rPr lang="en-US" sz="3200" b="1" dirty="0" err="1" smtClean="0">
                <a:solidFill>
                  <a:schemeClr val="accent6"/>
                </a:solidFill>
              </a:rPr>
              <a:t>Fissuras</a:t>
            </a:r>
            <a:r>
              <a:rPr lang="en-US" sz="3200" b="1" dirty="0" smtClean="0">
                <a:solidFill>
                  <a:schemeClr val="accent6"/>
                </a:solidFill>
              </a:rPr>
              <a:t>, </a:t>
            </a:r>
            <a:r>
              <a:rPr lang="en-US" sz="3200" b="1" dirty="0" err="1" smtClean="0">
                <a:solidFill>
                  <a:schemeClr val="accent6"/>
                </a:solidFill>
              </a:rPr>
              <a:t>Caderno</a:t>
            </a:r>
            <a:r>
              <a:rPr lang="en-US" sz="3200" b="1" dirty="0" smtClean="0">
                <a:solidFill>
                  <a:schemeClr val="accent6"/>
                </a:solidFill>
              </a:rPr>
              <a:t> de  Checklist </a:t>
            </a:r>
          </a:p>
          <a:p>
            <a:pPr>
              <a:spcBef>
                <a:spcPts val="0"/>
              </a:spcBef>
              <a:spcAft>
                <a:spcPts val="200"/>
              </a:spcAft>
              <a:buFontTx/>
              <a:buChar char="•"/>
            </a:pPr>
            <a:r>
              <a:rPr lang="en-US" sz="3200" b="1" dirty="0" err="1" smtClean="0">
                <a:solidFill>
                  <a:schemeClr val="accent6"/>
                </a:solidFill>
              </a:rPr>
              <a:t>Veículo</a:t>
            </a:r>
            <a:r>
              <a:rPr lang="en-US" sz="3200" b="1" dirty="0" smtClean="0">
                <a:solidFill>
                  <a:schemeClr val="accent6"/>
                </a:solidFill>
              </a:rPr>
              <a:t> </a:t>
            </a:r>
            <a:r>
              <a:rPr lang="en-US" sz="3200" b="1" dirty="0" err="1" smtClean="0">
                <a:solidFill>
                  <a:schemeClr val="accent6"/>
                </a:solidFill>
              </a:rPr>
              <a:t>Operado</a:t>
            </a:r>
            <a:r>
              <a:rPr lang="en-US" sz="3200" b="1" dirty="0" smtClean="0">
                <a:solidFill>
                  <a:schemeClr val="accent6"/>
                </a:solidFill>
              </a:rPr>
              <a:t> </a:t>
            </a:r>
            <a:r>
              <a:rPr lang="en-US" sz="3200" b="1" dirty="0" err="1" smtClean="0">
                <a:solidFill>
                  <a:schemeClr val="accent6"/>
                </a:solidFill>
              </a:rPr>
              <a:t>Remotamente</a:t>
            </a:r>
            <a:endParaRPr lang="en-US" sz="3200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Guia</a:t>
            </a:r>
            <a:r>
              <a:rPr lang="en-US" dirty="0" smtClean="0"/>
              <a:t> de </a:t>
            </a:r>
            <a:r>
              <a:rPr lang="en-US" dirty="0" err="1" smtClean="0"/>
              <a:t>Eixo</a:t>
            </a:r>
            <a:r>
              <a:rPr lang="en-US" dirty="0" smtClean="0"/>
              <a:t> de Madeira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102403" name="Picture 2"/>
          <p:cNvPicPr>
            <a:picLocks noChangeAspect="1" noChangeArrowheads="1"/>
          </p:cNvPicPr>
          <p:nvPr/>
        </p:nvPicPr>
        <p:blipFill>
          <a:blip r:embed="rId2" cstate="print"/>
          <a:srcRect r="16049"/>
          <a:stretch>
            <a:fillRect/>
          </a:stretch>
        </p:blipFill>
        <p:spPr bwMode="auto">
          <a:xfrm>
            <a:off x="3276600" y="1219200"/>
            <a:ext cx="3124200" cy="49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Corrente</a:t>
            </a:r>
            <a:r>
              <a:rPr lang="en-US" dirty="0" smtClean="0"/>
              <a:t> com </a:t>
            </a:r>
            <a:r>
              <a:rPr lang="en-US" dirty="0" err="1" smtClean="0"/>
              <a:t>roldanas</a:t>
            </a:r>
            <a:endParaRPr lang="en-US" dirty="0" smtClean="0"/>
          </a:p>
        </p:txBody>
      </p:sp>
      <p:pic>
        <p:nvPicPr>
          <p:cNvPr id="103427" name="Picture 15" descr="T:\Sardis Structural\Tenkiller Chain.bmp"/>
          <p:cNvPicPr>
            <a:picLocks noChangeAspect="1" noChangeArrowheads="1"/>
          </p:cNvPicPr>
          <p:nvPr/>
        </p:nvPicPr>
        <p:blipFill>
          <a:blip r:embed="rId2" cstate="print"/>
          <a:srcRect t="1961" r="16502"/>
          <a:stretch>
            <a:fillRect/>
          </a:stretch>
        </p:blipFill>
        <p:spPr bwMode="auto">
          <a:xfrm>
            <a:off x="435620" y="1066800"/>
            <a:ext cx="402843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8" name="Picture 5" descr="IMG_1192"/>
          <p:cNvPicPr>
            <a:picLocks noChangeAspect="1" noChangeArrowheads="1"/>
          </p:cNvPicPr>
          <p:nvPr/>
        </p:nvPicPr>
        <p:blipFill>
          <a:blip r:embed="rId3" cstate="print"/>
          <a:srcRect l="26953" t="26074" r="16797" b="19629"/>
          <a:stretch>
            <a:fillRect/>
          </a:stretch>
        </p:blipFill>
        <p:spPr bwMode="auto">
          <a:xfrm>
            <a:off x="5029200" y="1022842"/>
            <a:ext cx="3810000" cy="490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9" name="Oval 7"/>
          <p:cNvSpPr>
            <a:spLocks noChangeArrowheads="1"/>
          </p:cNvSpPr>
          <p:nvPr/>
        </p:nvSpPr>
        <p:spPr bwMode="auto">
          <a:xfrm>
            <a:off x="6400800" y="3124200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0" name="Oval 7"/>
          <p:cNvSpPr>
            <a:spLocks noChangeArrowheads="1"/>
          </p:cNvSpPr>
          <p:nvPr/>
        </p:nvSpPr>
        <p:spPr bwMode="auto">
          <a:xfrm>
            <a:off x="6400800" y="4876800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647A-9332-4357-AB56-6FD9E33C24C2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52132A8A-338E-4155-BB15-4F1E3634528F}" type="slidenum">
              <a:rPr lang="en-US"/>
              <a:pPr/>
              <a:t>62</a:t>
            </a:fld>
            <a:endParaRPr lang="en-US"/>
          </a:p>
        </p:txBody>
      </p:sp>
      <p:sp>
        <p:nvSpPr>
          <p:cNvPr id="77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6"/>
                </a:solidFill>
              </a:rPr>
              <a:t>Interior </a:t>
            </a:r>
            <a:r>
              <a:rPr lang="en-US" b="1" dirty="0" err="1" smtClean="0">
                <a:solidFill>
                  <a:schemeClr val="accent6"/>
                </a:solidFill>
              </a:rPr>
              <a:t>da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en-US" b="1" dirty="0" err="1" smtClean="0">
                <a:solidFill>
                  <a:schemeClr val="accent6"/>
                </a:solidFill>
              </a:rPr>
              <a:t>Comporta</a:t>
            </a:r>
            <a:r>
              <a:rPr lang="en-US" b="1" dirty="0" smtClean="0">
                <a:solidFill>
                  <a:schemeClr val="accent6"/>
                </a:solidFill>
              </a:rPr>
              <a:t> Radial</a:t>
            </a:r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778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012825"/>
            <a:ext cx="8153400" cy="58880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62C5EBDE-4F94-4144-9FFA-A290FDD51271}" type="slidenum">
              <a:rPr lang="en-US"/>
              <a:pPr/>
              <a:t>63</a:t>
            </a:fld>
            <a:endParaRPr lang="en-US"/>
          </a:p>
        </p:txBody>
      </p:sp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Perguntas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186371" name="Picture 3" descr="bd06663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066800"/>
            <a:ext cx="6553200" cy="56848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41A2BF44-5078-4229-9EC9-775E8A8EA5A6}" type="slidenum">
              <a:rPr lang="en-US"/>
              <a:pPr/>
              <a:t>7</a:t>
            </a:fld>
            <a:endParaRPr lang="en-US"/>
          </a:p>
        </p:txBody>
      </p:sp>
      <p:sp>
        <p:nvSpPr>
          <p:cNvPr id="607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chemeClr val="accent6"/>
                </a:solidFill>
              </a:rPr>
              <a:t>Procedimentos</a:t>
            </a:r>
            <a:r>
              <a:rPr lang="en-US" b="1" dirty="0" smtClean="0">
                <a:solidFill>
                  <a:schemeClr val="accent6"/>
                </a:solidFill>
              </a:rPr>
              <a:t> de </a:t>
            </a:r>
            <a:r>
              <a:rPr lang="en-US" b="1" dirty="0" err="1" smtClean="0">
                <a:solidFill>
                  <a:schemeClr val="accent6"/>
                </a:solidFill>
              </a:rPr>
              <a:t>Inspeção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607235" name="Text Box 3"/>
          <p:cNvSpPr txBox="1">
            <a:spLocks noChangeArrowheads="1"/>
          </p:cNvSpPr>
          <p:nvPr/>
        </p:nvSpPr>
        <p:spPr bwMode="auto">
          <a:xfrm>
            <a:off x="228600" y="1524000"/>
            <a:ext cx="9144000" cy="473976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spcBef>
                <a:spcPts val="1200"/>
              </a:spcBef>
              <a:buFontTx/>
              <a:buChar char="•"/>
            </a:pPr>
            <a:r>
              <a:rPr lang="en-US" sz="3600" b="1" dirty="0" err="1" smtClean="0">
                <a:solidFill>
                  <a:schemeClr val="accent6"/>
                </a:solidFill>
              </a:rPr>
              <a:t>Conversar</a:t>
            </a:r>
            <a:r>
              <a:rPr lang="en-US" sz="3600" b="1" dirty="0" smtClean="0">
                <a:solidFill>
                  <a:schemeClr val="accent6"/>
                </a:solidFill>
              </a:rPr>
              <a:t> com a </a:t>
            </a:r>
            <a:r>
              <a:rPr lang="en-US" sz="3600" b="1" dirty="0" err="1" smtClean="0">
                <a:solidFill>
                  <a:schemeClr val="accent6"/>
                </a:solidFill>
              </a:rPr>
              <a:t>equipe</a:t>
            </a:r>
            <a:r>
              <a:rPr lang="en-US" sz="3600" b="1" dirty="0" smtClean="0">
                <a:solidFill>
                  <a:schemeClr val="accent6"/>
                </a:solidFill>
              </a:rPr>
              <a:t> de </a:t>
            </a:r>
            <a:r>
              <a:rPr lang="en-US" sz="3600" b="1" dirty="0" err="1" smtClean="0">
                <a:solidFill>
                  <a:schemeClr val="accent6"/>
                </a:solidFill>
              </a:rPr>
              <a:t>projeto</a:t>
            </a:r>
            <a:endParaRPr lang="en-US" sz="3600" b="1" dirty="0" smtClean="0">
              <a:solidFill>
                <a:schemeClr val="accent6"/>
              </a:solidFill>
            </a:endParaRP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US" sz="3600" b="1" dirty="0" err="1" smtClean="0">
                <a:solidFill>
                  <a:schemeClr val="accent6"/>
                </a:solidFill>
              </a:rPr>
              <a:t>Visão</a:t>
            </a:r>
            <a:r>
              <a:rPr lang="en-US" sz="3600" b="1" dirty="0" smtClean="0">
                <a:solidFill>
                  <a:schemeClr val="accent6"/>
                </a:solidFill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</a:rPr>
              <a:t>à</a:t>
            </a:r>
            <a:r>
              <a:rPr lang="en-US" sz="3600" b="1" dirty="0" smtClean="0">
                <a:solidFill>
                  <a:schemeClr val="accent6"/>
                </a:solidFill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</a:rPr>
              <a:t>distância</a:t>
            </a:r>
            <a:r>
              <a:rPr lang="en-US" sz="3600" b="1" dirty="0" smtClean="0">
                <a:solidFill>
                  <a:schemeClr val="accent6"/>
                </a:solidFill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</a:rPr>
              <a:t>e</a:t>
            </a:r>
            <a:r>
              <a:rPr lang="en-US" sz="3600" b="1" dirty="0" smtClean="0">
                <a:solidFill>
                  <a:schemeClr val="accent6"/>
                </a:solidFill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</a:rPr>
              <a:t>ao</a:t>
            </a:r>
            <a:r>
              <a:rPr lang="en-US" sz="3600" b="1" dirty="0" smtClean="0">
                <a:solidFill>
                  <a:schemeClr val="accent6"/>
                </a:solidFill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</a:rPr>
              <a:t>longo</a:t>
            </a:r>
            <a:r>
              <a:rPr lang="en-US" sz="3600" b="1" dirty="0" smtClean="0">
                <a:solidFill>
                  <a:schemeClr val="accent6"/>
                </a:solidFill>
              </a:rPr>
              <a:t> de </a:t>
            </a:r>
            <a:r>
              <a:rPr lang="en-US" sz="3600" b="1" dirty="0" err="1" smtClean="0">
                <a:solidFill>
                  <a:schemeClr val="accent6"/>
                </a:solidFill>
              </a:rPr>
              <a:t>alinhamento</a:t>
            </a:r>
            <a:endParaRPr lang="en-US" sz="3600" b="1" dirty="0" smtClean="0">
              <a:solidFill>
                <a:schemeClr val="accent6"/>
              </a:solidFill>
            </a:endParaRP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US" sz="3600" b="1" dirty="0" smtClean="0">
                <a:solidFill>
                  <a:schemeClr val="accent6"/>
                </a:solidFill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</a:rPr>
              <a:t>Mão</a:t>
            </a:r>
            <a:r>
              <a:rPr lang="en-US" sz="3600" b="1" dirty="0" smtClean="0">
                <a:solidFill>
                  <a:schemeClr val="accent6"/>
                </a:solidFill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</a:rPr>
              <a:t>na</a:t>
            </a:r>
            <a:r>
              <a:rPr lang="en-US" sz="3600" b="1" dirty="0" smtClean="0">
                <a:solidFill>
                  <a:schemeClr val="accent6"/>
                </a:solidFill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</a:rPr>
              <a:t>massa</a:t>
            </a:r>
            <a:r>
              <a:rPr lang="en-US" sz="3600" b="1" dirty="0" smtClean="0">
                <a:solidFill>
                  <a:schemeClr val="accent6"/>
                </a:solidFill>
              </a:rPr>
              <a:t> (</a:t>
            </a:r>
            <a:r>
              <a:rPr lang="en-US" sz="3600" b="1" dirty="0" err="1" smtClean="0">
                <a:solidFill>
                  <a:schemeClr val="accent6"/>
                </a:solidFill>
              </a:rPr>
              <a:t>próxima</a:t>
            </a:r>
            <a:r>
              <a:rPr lang="en-US" sz="3600" b="1" dirty="0" smtClean="0">
                <a:solidFill>
                  <a:schemeClr val="accent6"/>
                </a:solidFill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</a:rPr>
              <a:t>e</a:t>
            </a:r>
            <a:r>
              <a:rPr lang="en-US" sz="3600" b="1" dirty="0" smtClean="0">
                <a:solidFill>
                  <a:schemeClr val="accent6"/>
                </a:solidFill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</a:rPr>
              <a:t>pessoal</a:t>
            </a:r>
            <a:r>
              <a:rPr lang="en-US" sz="3600" b="1" dirty="0" smtClean="0">
                <a:solidFill>
                  <a:schemeClr val="accent6"/>
                </a:solidFill>
              </a:rPr>
              <a:t>)</a:t>
            </a: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US" sz="3600" b="1" dirty="0" err="1" smtClean="0">
                <a:solidFill>
                  <a:schemeClr val="accent6"/>
                </a:solidFill>
              </a:rPr>
              <a:t>Sistemática</a:t>
            </a:r>
            <a:r>
              <a:rPr lang="en-US" sz="3600" b="1" dirty="0" smtClean="0">
                <a:solidFill>
                  <a:schemeClr val="accent6"/>
                </a:solidFill>
              </a:rPr>
              <a:t>, </a:t>
            </a:r>
            <a:r>
              <a:rPr lang="en-US" sz="3600" b="1" dirty="0" err="1" smtClean="0">
                <a:solidFill>
                  <a:schemeClr val="accent6"/>
                </a:solidFill>
              </a:rPr>
              <a:t>completa</a:t>
            </a:r>
            <a:endParaRPr lang="en-US" sz="3600" b="1" dirty="0" smtClean="0">
              <a:solidFill>
                <a:schemeClr val="accent6"/>
              </a:solidFill>
            </a:endParaRP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US" sz="3600" b="1" dirty="0" err="1" smtClean="0">
                <a:solidFill>
                  <a:schemeClr val="accent6"/>
                </a:solidFill>
              </a:rPr>
              <a:t>Visão</a:t>
            </a:r>
            <a:r>
              <a:rPr lang="en-US" sz="3600" b="1" dirty="0" smtClean="0">
                <a:solidFill>
                  <a:schemeClr val="accent6"/>
                </a:solidFill>
              </a:rPr>
              <a:t>, </a:t>
            </a:r>
            <a:r>
              <a:rPr lang="en-US" sz="3600" b="1" dirty="0" err="1" smtClean="0">
                <a:solidFill>
                  <a:schemeClr val="accent6"/>
                </a:solidFill>
              </a:rPr>
              <a:t>Som</a:t>
            </a:r>
            <a:r>
              <a:rPr lang="en-US" sz="3600" b="1" dirty="0" smtClean="0">
                <a:solidFill>
                  <a:schemeClr val="accent6"/>
                </a:solidFill>
              </a:rPr>
              <a:t>, </a:t>
            </a:r>
            <a:r>
              <a:rPr lang="en-US" sz="3600" b="1" dirty="0" err="1" smtClean="0">
                <a:solidFill>
                  <a:schemeClr val="accent6"/>
                </a:solidFill>
              </a:rPr>
              <a:t>Cheiro</a:t>
            </a:r>
            <a:r>
              <a:rPr lang="en-US" sz="3600" b="1" dirty="0" smtClean="0">
                <a:solidFill>
                  <a:schemeClr val="accent6"/>
                </a:solidFill>
              </a:rPr>
              <a:t>, </a:t>
            </a:r>
            <a:r>
              <a:rPr lang="en-US" sz="3600" b="1" dirty="0" err="1" smtClean="0">
                <a:solidFill>
                  <a:schemeClr val="accent6"/>
                </a:solidFill>
              </a:rPr>
              <a:t>Tato</a:t>
            </a:r>
            <a:endParaRPr lang="en-US" sz="3600" b="1" dirty="0" smtClean="0">
              <a:solidFill>
                <a:schemeClr val="accent6"/>
              </a:solidFill>
            </a:endParaRP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US" sz="3600" b="1" dirty="0" err="1" smtClean="0">
                <a:solidFill>
                  <a:schemeClr val="accent6"/>
                </a:solidFill>
              </a:rPr>
              <a:t>Segurança</a:t>
            </a:r>
            <a:r>
              <a:rPr lang="en-US" sz="3600" b="1" dirty="0" smtClean="0">
                <a:solidFill>
                  <a:schemeClr val="accent6"/>
                </a:solidFill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</a:rPr>
              <a:t>em</a:t>
            </a:r>
            <a:r>
              <a:rPr lang="en-US" sz="3600" b="1" dirty="0" smtClean="0">
                <a:solidFill>
                  <a:schemeClr val="accent6"/>
                </a:solidFill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</a:rPr>
              <a:t>primeiro</a:t>
            </a:r>
            <a:r>
              <a:rPr lang="en-US" sz="3600" b="1" dirty="0" smtClean="0">
                <a:solidFill>
                  <a:schemeClr val="accent6"/>
                </a:solidFill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</a:rPr>
              <a:t>lugar</a:t>
            </a:r>
            <a:r>
              <a:rPr lang="en-US" sz="3600" b="1" dirty="0" smtClean="0">
                <a:solidFill>
                  <a:schemeClr val="accent6"/>
                </a:solidFill>
              </a:rPr>
              <a:t>!</a:t>
            </a:r>
            <a:endParaRPr lang="en-US" sz="3600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4CB227A4-8966-4191-B231-56D57199D92A}" type="slidenum">
              <a:rPr lang="en-US"/>
              <a:pPr/>
              <a:t>8</a:t>
            </a:fld>
            <a:endParaRPr lang="en-US"/>
          </a:p>
        </p:txBody>
      </p:sp>
      <p:sp>
        <p:nvSpPr>
          <p:cNvPr id="6328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chemeClr val="accent6"/>
                </a:solidFill>
              </a:rPr>
              <a:t>Documentação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632835" name="Text Box 3"/>
          <p:cNvSpPr txBox="1">
            <a:spLocks noChangeArrowheads="1"/>
          </p:cNvSpPr>
          <p:nvPr/>
        </p:nvSpPr>
        <p:spPr bwMode="auto">
          <a:xfrm>
            <a:off x="685800" y="1600200"/>
            <a:ext cx="8458200" cy="4031873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4000" b="1" dirty="0" err="1" smtClean="0">
                <a:solidFill>
                  <a:schemeClr val="accent6"/>
                </a:solidFill>
              </a:rPr>
              <a:t>Mantenha</a:t>
            </a:r>
            <a:r>
              <a:rPr lang="en-US" sz="4000" b="1" dirty="0" smtClean="0">
                <a:solidFill>
                  <a:schemeClr val="accent6"/>
                </a:solidFill>
              </a:rPr>
              <a:t> SIMPLES</a:t>
            </a:r>
          </a:p>
          <a:p>
            <a:pPr lvl="2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3600" b="1" dirty="0" err="1" smtClean="0">
                <a:solidFill>
                  <a:schemeClr val="accent6"/>
                </a:solidFill>
              </a:rPr>
              <a:t>Desenhar</a:t>
            </a:r>
            <a:r>
              <a:rPr lang="en-US" sz="3600" b="1" dirty="0" smtClean="0">
                <a:solidFill>
                  <a:schemeClr val="accent6"/>
                </a:solidFill>
              </a:rPr>
              <a:t> a </a:t>
            </a:r>
            <a:r>
              <a:rPr lang="en-US" sz="3600" b="1" dirty="0" err="1" smtClean="0">
                <a:solidFill>
                  <a:schemeClr val="accent6"/>
                </a:solidFill>
              </a:rPr>
              <a:t>deficiência</a:t>
            </a:r>
            <a:endParaRPr lang="en-US" sz="3600" b="1" dirty="0" smtClean="0">
              <a:solidFill>
                <a:schemeClr val="accent6"/>
              </a:solidFill>
            </a:endParaRPr>
          </a:p>
          <a:p>
            <a:pPr lvl="2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3600" b="1" dirty="0" err="1" smtClean="0">
                <a:solidFill>
                  <a:schemeClr val="accent6"/>
                </a:solidFill>
              </a:rPr>
              <a:t>Medir</a:t>
            </a:r>
            <a:r>
              <a:rPr lang="en-US" sz="3600" b="1" dirty="0" smtClean="0">
                <a:solidFill>
                  <a:schemeClr val="accent6"/>
                </a:solidFill>
              </a:rPr>
              <a:t> a </a:t>
            </a:r>
            <a:r>
              <a:rPr lang="en-US" sz="3600" b="1" dirty="0" err="1" smtClean="0">
                <a:solidFill>
                  <a:schemeClr val="accent6"/>
                </a:solidFill>
              </a:rPr>
              <a:t>deficiência</a:t>
            </a:r>
            <a:endParaRPr lang="en-US" sz="3600" b="1" dirty="0" smtClean="0">
              <a:solidFill>
                <a:schemeClr val="accent6"/>
              </a:solidFill>
            </a:endParaRPr>
          </a:p>
          <a:p>
            <a:pPr lvl="2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3600" b="1" dirty="0" err="1" smtClean="0">
                <a:solidFill>
                  <a:schemeClr val="accent6"/>
                </a:solidFill>
              </a:rPr>
              <a:t>Fotografar</a:t>
            </a:r>
            <a:r>
              <a:rPr lang="en-US" sz="3600" b="1" dirty="0" smtClean="0">
                <a:solidFill>
                  <a:schemeClr val="accent6"/>
                </a:solidFill>
              </a:rPr>
              <a:t> a </a:t>
            </a:r>
            <a:r>
              <a:rPr lang="en-US" sz="3600" b="1" dirty="0" err="1" smtClean="0">
                <a:solidFill>
                  <a:schemeClr val="accent6"/>
                </a:solidFill>
              </a:rPr>
              <a:t>deficiência</a:t>
            </a:r>
            <a:endParaRPr lang="en-US" sz="3600" b="1" dirty="0" smtClean="0">
              <a:solidFill>
                <a:schemeClr val="accent6"/>
              </a:solidFill>
            </a:endParaRPr>
          </a:p>
          <a:p>
            <a:pPr lvl="2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3600" b="1" dirty="0" err="1" smtClean="0">
                <a:solidFill>
                  <a:schemeClr val="accent6"/>
                </a:solidFill>
              </a:rPr>
              <a:t>Localizar</a:t>
            </a:r>
            <a:r>
              <a:rPr lang="en-US" sz="3600" b="1" dirty="0" smtClean="0">
                <a:solidFill>
                  <a:schemeClr val="accent6"/>
                </a:solidFill>
              </a:rPr>
              <a:t> a </a:t>
            </a:r>
            <a:r>
              <a:rPr lang="en-US" sz="3600" b="1" dirty="0" err="1" smtClean="0">
                <a:solidFill>
                  <a:schemeClr val="accent6"/>
                </a:solidFill>
              </a:rPr>
              <a:t>deficiência</a:t>
            </a:r>
            <a:endParaRPr lang="en-US" sz="3600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Crista</a:t>
            </a:r>
            <a:endParaRPr lang="en-US" dirty="0" smtClean="0"/>
          </a:p>
        </p:txBody>
      </p:sp>
      <p:pic>
        <p:nvPicPr>
          <p:cNvPr id="16388" name="Picture 3" descr="DCP_11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47800"/>
            <a:ext cx="7304087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CC7D5-AADD-49FA-8209-475AB0712B2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Master">
  <a:themeElements>
    <a:clrScheme name="Titl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l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lide Master">
  <a:themeElements>
    <a:clrScheme name="Slid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6539</TotalTime>
  <Words>985</Words>
  <Application>Microsoft Office PowerPoint</Application>
  <PresentationFormat>On-screen Show (4:3)</PresentationFormat>
  <Paragraphs>210</Paragraphs>
  <Slides>63</Slides>
  <Notes>26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Title Master</vt:lpstr>
      <vt:lpstr>Slide Master</vt:lpstr>
      <vt:lpstr>Inspeções de Segurança de Barragens</vt:lpstr>
      <vt:lpstr>Inspeções</vt:lpstr>
      <vt:lpstr>Planejamento de Inspeções</vt:lpstr>
      <vt:lpstr>PowerPoint Presentation</vt:lpstr>
      <vt:lpstr>Service Bridge</vt:lpstr>
      <vt:lpstr>Equipamento de Inspeção</vt:lpstr>
      <vt:lpstr>Procedimentos de Inspeção</vt:lpstr>
      <vt:lpstr>Documentação</vt:lpstr>
      <vt:lpstr>Crista</vt:lpstr>
      <vt:lpstr>Observando movimentos na Crista</vt:lpstr>
      <vt:lpstr>Observação ao longo dos parapeitos</vt:lpstr>
      <vt:lpstr>Talude de Montante e Crista</vt:lpstr>
      <vt:lpstr>Talude de Juzante e a Crista</vt:lpstr>
      <vt:lpstr>Padrão Zig-Zag de Inspeção de Talude</vt:lpstr>
      <vt:lpstr>Padrão em Paralelo de Inspeção de Talude</vt:lpstr>
      <vt:lpstr> Inspeção de Talude</vt:lpstr>
      <vt:lpstr>Infiltração na Ombreira</vt:lpstr>
      <vt:lpstr>Deterioração do Rip Rap</vt:lpstr>
      <vt:lpstr>Deterioração de Rip Rap</vt:lpstr>
      <vt:lpstr>Tocas de Roedores</vt:lpstr>
      <vt:lpstr>Tocas de Roedores</vt:lpstr>
      <vt:lpstr>Tocas de Roedores</vt:lpstr>
      <vt:lpstr>Crescimento de Árvores no Maciço</vt:lpstr>
      <vt:lpstr>Crescimento de Árvores no Maciço</vt:lpstr>
      <vt:lpstr>Acesso ao pé de jusante</vt:lpstr>
      <vt:lpstr>Contatos</vt:lpstr>
      <vt:lpstr>Crescimento de Árvores no Maciço</vt:lpstr>
      <vt:lpstr>Crescimento de Árvores no Maciço</vt:lpstr>
      <vt:lpstr>Checar os drenos de alívio</vt:lpstr>
      <vt:lpstr>Medidores da vazão nos drenos de alívio</vt:lpstr>
      <vt:lpstr>Medidor de Vazão –  Calha Parshall 48”</vt:lpstr>
      <vt:lpstr>Calha Parshall</vt:lpstr>
      <vt:lpstr>Calha Parshall</vt:lpstr>
      <vt:lpstr>Vertedouro de Soleira Espessa</vt:lpstr>
      <vt:lpstr>Vertedouro de Soleira Espessa</vt:lpstr>
      <vt:lpstr>Vertedouro de Soleira Espessa</vt:lpstr>
      <vt:lpstr>Dreno contínuo</vt:lpstr>
      <vt:lpstr>Dreno contínuo</vt:lpstr>
      <vt:lpstr>Dreno contínuo</vt:lpstr>
      <vt:lpstr>Movimento Vertical da parede</vt:lpstr>
      <vt:lpstr>Deslocamento do vertedouro</vt:lpstr>
      <vt:lpstr>Deslocamento do vertedouro</vt:lpstr>
      <vt:lpstr>Condutos e Bacias de Dissipação</vt:lpstr>
      <vt:lpstr>Condutos e Bacias de Dissipação</vt:lpstr>
      <vt:lpstr>Condutos e Bacias de Dissipação</vt:lpstr>
      <vt:lpstr>Condutos e Bacias de Dissipação no Córrego Pine </vt:lpstr>
      <vt:lpstr>Inspeção de Bacia de Dissipação</vt:lpstr>
      <vt:lpstr>Sondagem do concreto</vt:lpstr>
      <vt:lpstr>Macacos hidráulicos para segurança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Comportas</vt:lpstr>
      <vt:lpstr>Guia de Eixo de Madeira</vt:lpstr>
      <vt:lpstr>Corrente com roldanas</vt:lpstr>
      <vt:lpstr>Interior da Comporta Radial</vt:lpstr>
      <vt:lpstr>Perguntas?</vt:lpstr>
    </vt:vector>
  </TitlesOfParts>
  <Company>US Army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b6imemb6</dc:creator>
  <cp:lastModifiedBy>Paula Silva Pedreira de Freitas</cp:lastModifiedBy>
  <cp:revision>39</cp:revision>
  <dcterms:created xsi:type="dcterms:W3CDTF">2013-05-19T22:58:40Z</dcterms:created>
  <dcterms:modified xsi:type="dcterms:W3CDTF">2013-05-24T02:35:04Z</dcterms:modified>
</cp:coreProperties>
</file>